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368" r:id="rId2"/>
    <p:sldId id="256" r:id="rId3"/>
    <p:sldId id="311" r:id="rId4"/>
    <p:sldId id="287" r:id="rId5"/>
    <p:sldId id="288" r:id="rId6"/>
    <p:sldId id="289" r:id="rId7"/>
    <p:sldId id="363" r:id="rId8"/>
    <p:sldId id="334" r:id="rId9"/>
    <p:sldId id="333" r:id="rId10"/>
    <p:sldId id="257" r:id="rId11"/>
    <p:sldId id="320" r:id="rId12"/>
    <p:sldId id="259" r:id="rId13"/>
    <p:sldId id="261" r:id="rId14"/>
    <p:sldId id="262" r:id="rId15"/>
    <p:sldId id="266" r:id="rId16"/>
    <p:sldId id="281" r:id="rId17"/>
    <p:sldId id="306" r:id="rId18"/>
    <p:sldId id="267" r:id="rId19"/>
    <p:sldId id="265" r:id="rId20"/>
    <p:sldId id="305" r:id="rId21"/>
    <p:sldId id="268" r:id="rId22"/>
    <p:sldId id="269" r:id="rId23"/>
    <p:sldId id="272" r:id="rId24"/>
    <p:sldId id="273" r:id="rId25"/>
    <p:sldId id="274" r:id="rId26"/>
    <p:sldId id="275" r:id="rId27"/>
    <p:sldId id="277" r:id="rId28"/>
    <p:sldId id="278" r:id="rId29"/>
    <p:sldId id="279" r:id="rId30"/>
    <p:sldId id="282" r:id="rId31"/>
    <p:sldId id="296" r:id="rId32"/>
    <p:sldId id="297" r:id="rId33"/>
    <p:sldId id="314" r:id="rId34"/>
    <p:sldId id="312" r:id="rId35"/>
    <p:sldId id="313" r:id="rId36"/>
    <p:sldId id="315" r:id="rId37"/>
    <p:sldId id="298" r:id="rId38"/>
    <p:sldId id="302" r:id="rId39"/>
    <p:sldId id="321" r:id="rId40"/>
    <p:sldId id="335" r:id="rId41"/>
    <p:sldId id="336" r:id="rId42"/>
    <p:sldId id="337" r:id="rId43"/>
    <p:sldId id="338" r:id="rId44"/>
    <p:sldId id="339" r:id="rId45"/>
    <p:sldId id="340" r:id="rId46"/>
    <p:sldId id="341" r:id="rId47"/>
    <p:sldId id="342" r:id="rId48"/>
    <p:sldId id="343" r:id="rId49"/>
    <p:sldId id="344" r:id="rId50"/>
    <p:sldId id="345" r:id="rId51"/>
    <p:sldId id="346" r:id="rId52"/>
    <p:sldId id="347" r:id="rId53"/>
    <p:sldId id="348" r:id="rId54"/>
    <p:sldId id="349" r:id="rId55"/>
    <p:sldId id="350" r:id="rId56"/>
    <p:sldId id="351" r:id="rId57"/>
    <p:sldId id="352" r:id="rId58"/>
    <p:sldId id="353" r:id="rId59"/>
    <p:sldId id="354" r:id="rId60"/>
    <p:sldId id="355" r:id="rId61"/>
    <p:sldId id="356" r:id="rId62"/>
    <p:sldId id="357" r:id="rId63"/>
    <p:sldId id="358" r:id="rId64"/>
    <p:sldId id="359" r:id="rId65"/>
    <p:sldId id="360" r:id="rId66"/>
    <p:sldId id="361" r:id="rId67"/>
    <p:sldId id="362" r:id="rId68"/>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FF"/>
    <a:srgbClr val="660033"/>
    <a:srgbClr val="53247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587" autoAdjust="0"/>
    <p:restoredTop sz="86957" autoAdjust="0"/>
  </p:normalViewPr>
  <p:slideViewPr>
    <p:cSldViewPr>
      <p:cViewPr>
        <p:scale>
          <a:sx n="66" d="100"/>
          <a:sy n="66" d="100"/>
        </p:scale>
        <p:origin x="-1974" y="-3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584A3CC-8E39-4008-810B-1C0CDE86140A}" type="datetimeFigureOut">
              <a:rPr lang="it-IT"/>
              <a:pPr>
                <a:defRPr/>
              </a:pPr>
              <a:t>30/10/2017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48B436E-B805-44C5-B42F-661A8F963937}"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dirty="0"/>
          </a:p>
        </p:txBody>
      </p:sp>
      <p:sp>
        <p:nvSpPr>
          <p:cNvPr id="4" name="Slide Number Placeholder 3"/>
          <p:cNvSpPr>
            <a:spLocks noGrp="1"/>
          </p:cNvSpPr>
          <p:nvPr>
            <p:ph type="sldNum" sz="quarter" idx="10"/>
          </p:nvPr>
        </p:nvSpPr>
        <p:spPr/>
        <p:txBody>
          <a:bodyPr/>
          <a:lstStyle/>
          <a:p>
            <a:pPr>
              <a:defRPr/>
            </a:pPr>
            <a:fld id="{E48B436E-B805-44C5-B42F-661A8F963937}" type="slidenum">
              <a:rPr lang="en-GB" smtClean="0"/>
              <a:pPr>
                <a:defRPr/>
              </a:pPr>
              <a:t>1</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dirty="0" smtClean="0"/>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266A43-3812-4855-89AE-E59BAE1C4399}" type="slidenum">
              <a:rPr lang="en-GB" smtClean="0"/>
              <a:pPr/>
              <a:t>22</a:t>
            </a:fld>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92E19B-5BAD-4285-B9CB-A28FD717973E}" type="slidenum">
              <a:rPr lang="en-GB" smtClean="0"/>
              <a:pPr/>
              <a:t>27</a:t>
            </a:fld>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3731"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7373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278D61-9D40-4352-9507-8FEF74459490}" type="slidenum">
              <a:rPr lang="en-GB" smtClean="0"/>
              <a:pPr/>
              <a:t>49</a:t>
            </a:fld>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4755"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7475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D9438C-786A-414F-A64F-A75F73ABFD82}" type="slidenum">
              <a:rPr lang="en-GB" smtClean="0"/>
              <a:pPr/>
              <a:t>65</a:t>
            </a:fld>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dirty="0"/>
          </a:p>
        </p:txBody>
      </p:sp>
      <p:sp>
        <p:nvSpPr>
          <p:cNvPr id="4" name="Slide Number Placeholder 3"/>
          <p:cNvSpPr>
            <a:spLocks noGrp="1"/>
          </p:cNvSpPr>
          <p:nvPr>
            <p:ph type="sldNum" sz="quarter" idx="10"/>
          </p:nvPr>
        </p:nvSpPr>
        <p:spPr/>
        <p:txBody>
          <a:bodyPr/>
          <a:lstStyle/>
          <a:p>
            <a:pPr>
              <a:defRPr/>
            </a:pPr>
            <a:fld id="{E48B436E-B805-44C5-B42F-661A8F963937}" type="slidenum">
              <a:rPr lang="en-GB" smtClean="0"/>
              <a:pPr>
                <a:defRPr/>
              </a:pPr>
              <a:t>67</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4B194A6-77EC-4412-9B88-90A7CC6EEC30}" type="datetimeFigureOut">
              <a:rPr lang="it-IT"/>
              <a:pPr>
                <a:defRPr/>
              </a:pPr>
              <a:t>30/10/2017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B465F8C-8F8E-4FBE-8F98-AFE1D5857876}"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0D1ACF85-CE73-4D41-92B2-4F709230EFEA}" type="datetimeFigureOut">
              <a:rPr lang="it-IT"/>
              <a:pPr>
                <a:defRPr/>
              </a:pPr>
              <a:t>30/10/2017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2FEC0B4-75BA-4144-8C84-8BC6EC469A0B}"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EF1A597E-5CB9-4AD3-980B-DC6C9FC71D9C}" type="datetimeFigureOut">
              <a:rPr lang="it-IT"/>
              <a:pPr>
                <a:defRPr/>
              </a:pPr>
              <a:t>30/10/2017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05C2881-C240-426D-B3E5-7649993D494D}"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E5965087-1EFD-46BF-9F28-7D3174485955}" type="datetimeFigureOut">
              <a:rPr lang="it-IT"/>
              <a:pPr>
                <a:defRPr/>
              </a:pPr>
              <a:t>30/10/2017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0B7CE19-EEFE-4C48-AD65-025C9D67B0E2}"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31FC15E-4920-4CF9-B7FB-3E49220D5226}" type="datetimeFigureOut">
              <a:rPr lang="it-IT"/>
              <a:pPr>
                <a:defRPr/>
              </a:pPr>
              <a:t>30/10/2017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5C09A2F-3A3E-45BD-9F0E-D1B7893D04A3}"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E66375D4-A287-45F2-8291-E753C1AFDF53}" type="datetimeFigureOut">
              <a:rPr lang="it-IT"/>
              <a:pPr>
                <a:defRPr/>
              </a:pPr>
              <a:t>30/10/2017</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029D08F-5A73-42FE-B874-C21DF861C8E7}"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70D0404A-5D10-45BE-88C7-65E1AAA1A24E}" type="datetimeFigureOut">
              <a:rPr lang="it-IT"/>
              <a:pPr>
                <a:defRPr/>
              </a:pPr>
              <a:t>30/10/2017</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A8222510-E8F0-4136-84F3-E01CBD9E8471}"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CEDC5038-8446-406D-B440-6042F8E3DDCF}" type="datetimeFigureOut">
              <a:rPr lang="it-IT"/>
              <a:pPr>
                <a:defRPr/>
              </a:pPr>
              <a:t>30/10/2017</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5508ECC2-E04F-4FC5-AA22-E41E419B8870}"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96F3FB2-FAC4-4844-AD6E-B613874E49FE}" type="datetimeFigureOut">
              <a:rPr lang="it-IT"/>
              <a:pPr>
                <a:defRPr/>
              </a:pPr>
              <a:t>30/10/2017</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ED233F62-3DD9-45C5-AC7F-A520B3F3A015}"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18C832E-F0D7-4A12-9836-20588F8C5F9A}" type="datetimeFigureOut">
              <a:rPr lang="it-IT"/>
              <a:pPr>
                <a:defRPr/>
              </a:pPr>
              <a:t>30/10/2017</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15E8D2FA-A23A-4DDE-825A-F462CBA83EAA}"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C13C115-09E3-4250-809C-85434E4E3E50}" type="datetimeFigureOut">
              <a:rPr lang="it-IT"/>
              <a:pPr>
                <a:defRPr/>
              </a:pPr>
              <a:t>30/10/2017</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FED8EE57-6596-490A-84B8-AB3130633F6B}"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06BF5DE-BB85-4DF5-B1C2-70224899A939}" type="datetimeFigureOut">
              <a:rPr lang="it-IT"/>
              <a:pPr>
                <a:defRPr/>
              </a:pPr>
              <a:t>30/10/2017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3199492-3DAD-4B60-9F69-8119E0A5B13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go.it/"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hyperlink" Target="http://www.meso.it/"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s://www.google.it/search?q=%22Kwang-Sup+Soh%22&amp;ie=utf-8&amp;oe=utf-8&amp;client=firefox-b-ab&amp;gfe_rd=cr&amp;ei=muYRWeONFKuN8Qfd64HQCw"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hyperlink" Target="http://www.ago.it/"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hyperlink" Target="http://www.meso.it/" TargetMode="Externa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icture 3">
            <a:hlinkClick r:id="rId3"/>
          </p:cNvPr>
          <p:cNvPicPr>
            <a:picLocks noChangeAspect="1" noChangeArrowheads="1"/>
          </p:cNvPicPr>
          <p:nvPr/>
        </p:nvPicPr>
        <p:blipFill>
          <a:blip r:embed="rId4"/>
          <a:srcRect/>
          <a:stretch>
            <a:fillRect/>
          </a:stretch>
        </p:blipFill>
        <p:spPr bwMode="auto">
          <a:xfrm>
            <a:off x="857224" y="500042"/>
            <a:ext cx="6961187" cy="1206500"/>
          </a:xfrm>
          <a:prstGeom prst="rect">
            <a:avLst/>
          </a:prstGeom>
          <a:noFill/>
          <a:ln w="9525">
            <a:noFill/>
            <a:miter lim="800000"/>
            <a:headEnd/>
            <a:tailEnd/>
          </a:ln>
          <a:effectLst/>
        </p:spPr>
      </p:pic>
      <p:pic>
        <p:nvPicPr>
          <p:cNvPr id="153" name="Picture 5">
            <a:hlinkClick r:id="rId5"/>
          </p:cNvPr>
          <p:cNvPicPr>
            <a:picLocks noChangeAspect="1" noChangeArrowheads="1"/>
          </p:cNvPicPr>
          <p:nvPr/>
        </p:nvPicPr>
        <p:blipFill>
          <a:blip r:embed="rId6"/>
          <a:srcRect/>
          <a:stretch>
            <a:fillRect/>
          </a:stretch>
        </p:blipFill>
        <p:spPr bwMode="auto">
          <a:xfrm>
            <a:off x="642910" y="4767282"/>
            <a:ext cx="7977187" cy="1447800"/>
          </a:xfrm>
          <a:prstGeom prst="rect">
            <a:avLst/>
          </a:prstGeom>
          <a:noFill/>
          <a:ln w="9525">
            <a:noFill/>
            <a:miter lim="800000"/>
            <a:headEnd/>
            <a:tailEnd/>
          </a:ln>
          <a:effectLst/>
        </p:spPr>
      </p:pic>
      <p:sp>
        <p:nvSpPr>
          <p:cNvPr id="155" name="Title 1"/>
          <p:cNvSpPr txBox="1">
            <a:spLocks/>
          </p:cNvSpPr>
          <p:nvPr/>
        </p:nvSpPr>
        <p:spPr bwMode="auto">
          <a:xfrm>
            <a:off x="71374" y="1500174"/>
            <a:ext cx="9072626" cy="375604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37500" lnSpcReduction="20000"/>
          </a:bodyPr>
          <a:lstStyle/>
          <a:p>
            <a:pPr lvl="0" algn="ctr" fontAlgn="auto">
              <a:spcAft>
                <a:spcPts val="0"/>
              </a:spcAft>
              <a:defRPr/>
            </a:pPr>
            <a:r>
              <a:rPr kumimoji="0" lang="it-IT" sz="4400" b="0" i="0" u="none" strike="noStrike" kern="1200" cap="none" spc="0" normalizeH="0" baseline="0" noProof="0" dirty="0" smtClean="0">
                <a:ln>
                  <a:noFill/>
                </a:ln>
                <a:solidFill>
                  <a:srgbClr val="C00000"/>
                </a:solidFill>
                <a:effectLst/>
                <a:uLnTx/>
                <a:uFillTx/>
                <a:latin typeface="+mj-lt"/>
                <a:ea typeface="+mj-ea"/>
                <a:cs typeface="+mj-cs"/>
              </a:rPr>
              <a:t/>
            </a:r>
            <a:br>
              <a:rPr kumimoji="0" lang="it-IT" sz="4400" b="0" i="0" u="none" strike="noStrike" kern="1200" cap="none" spc="0" normalizeH="0" baseline="0" noProof="0" dirty="0" smtClean="0">
                <a:ln>
                  <a:noFill/>
                </a:ln>
                <a:solidFill>
                  <a:srgbClr val="C00000"/>
                </a:solidFill>
                <a:effectLst/>
                <a:uLnTx/>
                <a:uFillTx/>
                <a:latin typeface="+mj-lt"/>
                <a:ea typeface="+mj-ea"/>
                <a:cs typeface="+mj-cs"/>
              </a:rPr>
            </a:br>
            <a:r>
              <a:rPr kumimoji="0" lang="it-IT" sz="8400" b="0" i="0" u="none" strike="noStrike" kern="1200" cap="none" spc="0" normalizeH="0" baseline="0" noProof="0" dirty="0" smtClean="0">
                <a:ln>
                  <a:noFill/>
                </a:ln>
                <a:solidFill>
                  <a:srgbClr val="C00000"/>
                </a:solidFill>
                <a:effectLst/>
                <a:uLnTx/>
                <a:uFillTx/>
                <a:latin typeface="+mj-lt"/>
                <a:ea typeface="+mj-ea"/>
                <a:cs typeface="+mj-cs"/>
              </a:rPr>
              <a:t/>
            </a:r>
            <a:br>
              <a:rPr kumimoji="0" lang="it-IT" sz="8400" b="0" i="0" u="none" strike="noStrike" kern="1200" cap="none" spc="0" normalizeH="0" baseline="0" noProof="0" dirty="0" smtClean="0">
                <a:ln>
                  <a:noFill/>
                </a:ln>
                <a:solidFill>
                  <a:srgbClr val="C00000"/>
                </a:solidFill>
                <a:effectLst/>
                <a:uLnTx/>
                <a:uFillTx/>
                <a:latin typeface="+mj-lt"/>
                <a:ea typeface="+mj-ea"/>
                <a:cs typeface="+mj-cs"/>
              </a:rPr>
            </a:br>
            <a:r>
              <a:rPr lang="it-IT" sz="9600" dirty="0" smtClean="0">
                <a:solidFill>
                  <a:srgbClr val="C00000"/>
                </a:solidFill>
              </a:rPr>
              <a:t> </a:t>
            </a:r>
            <a:r>
              <a:rPr lang="it-IT" sz="10700" dirty="0" smtClean="0">
                <a:solidFill>
                  <a:srgbClr val="C00000"/>
                </a:solidFill>
              </a:rPr>
              <a:t>Il Test dei Punti Attivi</a:t>
            </a:r>
            <a:endParaRPr lang="it-IT" sz="8400" dirty="0" smtClean="0">
              <a:solidFill>
                <a:srgbClr val="C00000"/>
              </a:solidFill>
            </a:endParaRPr>
          </a:p>
          <a:p>
            <a:pPr lvl="0" algn="ctr" fontAlgn="auto">
              <a:spcAft>
                <a:spcPts val="0"/>
              </a:spcAft>
              <a:defRPr/>
            </a:pPr>
            <a:r>
              <a:rPr lang="it-IT" sz="4400" dirty="0" smtClean="0">
                <a:latin typeface="+mj-lt"/>
                <a:ea typeface="+mj-ea"/>
                <a:cs typeface="+mj-cs"/>
              </a:rPr>
              <a:t/>
            </a:r>
            <a:br>
              <a:rPr lang="it-IT" sz="4400" dirty="0" smtClean="0">
                <a:latin typeface="+mj-lt"/>
                <a:ea typeface="+mj-ea"/>
                <a:cs typeface="+mj-cs"/>
              </a:rPr>
            </a:br>
            <a:r>
              <a:rPr lang="it-IT" sz="4400" dirty="0" smtClean="0">
                <a:latin typeface="+mj-lt"/>
                <a:ea typeface="+mj-ea"/>
                <a:cs typeface="+mj-cs"/>
              </a:rPr>
              <a:t>d</a:t>
            </a:r>
            <a:r>
              <a:rPr kumimoji="0" lang="it-IT" sz="4400" b="0" i="0" u="none" strike="noStrike" kern="1200" cap="none" spc="0" normalizeH="0" baseline="0" noProof="0" dirty="0" smtClean="0">
                <a:ln>
                  <a:noFill/>
                </a:ln>
                <a:effectLst/>
                <a:uLnTx/>
                <a:uFillTx/>
                <a:latin typeface="+mj-lt"/>
                <a:ea typeface="+mj-ea"/>
                <a:cs typeface="+mj-cs"/>
              </a:rPr>
              <a:t>i</a:t>
            </a:r>
            <a:br>
              <a:rPr kumimoji="0" lang="it-IT" sz="4400" b="0" i="0" u="none" strike="noStrike" kern="1200" cap="none" spc="0" normalizeH="0" baseline="0" noProof="0" dirty="0" smtClean="0">
                <a:ln>
                  <a:noFill/>
                </a:ln>
                <a:effectLst/>
                <a:uLnTx/>
                <a:uFillTx/>
                <a:latin typeface="+mj-lt"/>
                <a:ea typeface="+mj-ea"/>
                <a:cs typeface="+mj-cs"/>
              </a:rPr>
            </a:br>
            <a:endParaRPr kumimoji="0" lang="it-IT" sz="4400" b="0" i="0" u="none" strike="noStrike" kern="1200" cap="none" spc="0" normalizeH="0" baseline="0" noProof="0" dirty="0" smtClean="0">
              <a:ln>
                <a:noFill/>
              </a:ln>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7600" b="0" i="0" u="none" strike="noStrike" kern="1200" cap="none" spc="0" normalizeH="0" baseline="0" noProof="0" dirty="0" smtClean="0">
                <a:ln>
                  <a:noFill/>
                </a:ln>
                <a:solidFill>
                  <a:srgbClr val="C00000"/>
                </a:solidFill>
                <a:effectLst/>
                <a:uLnTx/>
                <a:uFillTx/>
                <a:latin typeface="+mj-lt"/>
                <a:ea typeface="+mj-ea"/>
                <a:cs typeface="+mj-cs"/>
              </a:rPr>
              <a:t>Stefano Marcelli</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9600" b="0" i="0" u="none" strike="noStrike" kern="1200" cap="none" spc="0" normalizeH="0" baseline="0" noProof="0" dirty="0" smtClean="0">
                <a:ln>
                  <a:noFill/>
                </a:ln>
                <a:solidFill>
                  <a:srgbClr val="C00000"/>
                </a:solidFill>
                <a:effectLst/>
                <a:uLnTx/>
                <a:uFillTx/>
                <a:latin typeface="+mj-lt"/>
                <a:ea typeface="+mj-ea"/>
                <a:cs typeface="+mj-cs"/>
              </a:rPr>
              <a:t/>
            </a:r>
            <a:br>
              <a:rPr kumimoji="0" lang="it-IT" sz="9600" b="0" i="0" u="none" strike="noStrike" kern="1200" cap="none" spc="0" normalizeH="0" baseline="0" noProof="0" dirty="0" smtClean="0">
                <a:ln>
                  <a:noFill/>
                </a:ln>
                <a:solidFill>
                  <a:srgbClr val="C00000"/>
                </a:solidFill>
                <a:effectLst/>
                <a:uLnTx/>
                <a:uFillTx/>
                <a:latin typeface="+mj-lt"/>
                <a:ea typeface="+mj-ea"/>
                <a:cs typeface="+mj-cs"/>
              </a:rPr>
            </a:br>
            <a:r>
              <a:rPr kumimoji="0" lang="it-IT" sz="7500" b="0" i="0" u="none" strike="noStrike" kern="1200" cap="none" spc="0" normalizeH="0" baseline="0" noProof="0" dirty="0" smtClean="0">
                <a:ln>
                  <a:noFill/>
                </a:ln>
                <a:solidFill>
                  <a:schemeClr val="tx1"/>
                </a:solidFill>
                <a:effectLst/>
                <a:uLnTx/>
                <a:uFillTx/>
                <a:latin typeface="+mj-lt"/>
                <a:ea typeface="+mj-ea"/>
                <a:cs typeface="+mj-cs"/>
              </a:rPr>
              <a:t>medico, autore e ricercatore Indipendente</a:t>
            </a:r>
            <a:br>
              <a:rPr kumimoji="0" lang="it-IT" sz="7500" b="0" i="0" u="none" strike="noStrike" kern="1200" cap="none" spc="0" normalizeH="0" baseline="0" noProof="0" dirty="0" smtClean="0">
                <a:ln>
                  <a:noFill/>
                </a:ln>
                <a:solidFill>
                  <a:schemeClr val="tx1"/>
                </a:solidFill>
                <a:effectLst/>
                <a:uLnTx/>
                <a:uFillTx/>
                <a:latin typeface="+mj-lt"/>
                <a:ea typeface="+mj-ea"/>
                <a:cs typeface="+mj-cs"/>
              </a:rPr>
            </a:br>
            <a:r>
              <a:rPr kumimoji="0" lang="it-IT" sz="7500" b="0" i="0" u="none" strike="noStrike" kern="1200" cap="none" spc="0" normalizeH="0" baseline="0" noProof="0" dirty="0" err="1" smtClean="0">
                <a:ln>
                  <a:noFill/>
                </a:ln>
                <a:solidFill>
                  <a:schemeClr val="tx1"/>
                </a:solidFill>
                <a:effectLst/>
                <a:uLnTx/>
                <a:uFillTx/>
                <a:latin typeface="+mj-lt"/>
                <a:ea typeface="+mj-ea"/>
                <a:cs typeface="+mj-cs"/>
              </a:rPr>
              <a:t>Darfo</a:t>
            </a:r>
            <a:r>
              <a:rPr kumimoji="0" lang="it-IT" sz="7500" b="0" i="0" u="none" strike="noStrike" kern="1200" cap="none" spc="0" normalizeH="0" baseline="0" noProof="0" dirty="0" smtClean="0">
                <a:ln>
                  <a:noFill/>
                </a:ln>
                <a:solidFill>
                  <a:schemeClr val="tx1"/>
                </a:solidFill>
                <a:effectLst/>
                <a:uLnTx/>
                <a:uFillTx/>
                <a:latin typeface="+mj-lt"/>
                <a:ea typeface="+mj-ea"/>
                <a:cs typeface="+mj-cs"/>
              </a:rPr>
              <a:t> Boario Terme – Brescia – Italia</a:t>
            </a:r>
            <a:r>
              <a:rPr kumimoji="0" lang="it-IT" sz="4400" b="0" i="0" u="none" strike="noStrike" kern="1200" cap="none" spc="0" normalizeH="0" baseline="0" noProof="0" dirty="0" smtClean="0">
                <a:ln>
                  <a:noFill/>
                </a:ln>
                <a:solidFill>
                  <a:schemeClr val="tx1"/>
                </a:solidFill>
                <a:effectLst/>
                <a:uLnTx/>
                <a:uFillTx/>
                <a:latin typeface="+mj-lt"/>
                <a:ea typeface="+mj-ea"/>
                <a:cs typeface="+mj-cs"/>
              </a:rPr>
              <a:t/>
            </a:r>
            <a:br>
              <a:rPr kumimoji="0" lang="it-IT" sz="4400" b="0" i="0" u="none" strike="noStrike" kern="1200" cap="none" spc="0" normalizeH="0" baseline="0" noProof="0" dirty="0" smtClean="0">
                <a:ln>
                  <a:noFill/>
                </a:ln>
                <a:solidFill>
                  <a:schemeClr val="tx1"/>
                </a:solidFill>
                <a:effectLst/>
                <a:uLnTx/>
                <a:uFillTx/>
                <a:latin typeface="+mj-lt"/>
                <a:ea typeface="+mj-ea"/>
                <a:cs typeface="+mj-cs"/>
              </a:rPr>
            </a:br>
            <a:r>
              <a:rPr kumimoji="0" lang="it-IT" sz="4400" b="0" i="0" u="none" strike="noStrike" kern="1200" cap="none" spc="0" normalizeH="0" baseline="0" noProof="0" dirty="0" smtClean="0">
                <a:ln>
                  <a:noFill/>
                </a:ln>
                <a:solidFill>
                  <a:srgbClr val="C00000"/>
                </a:solidFill>
                <a:effectLst/>
                <a:uLnTx/>
                <a:uFillTx/>
                <a:latin typeface="+mj-lt"/>
                <a:ea typeface="+mj-ea"/>
                <a:cs typeface="+mj-cs"/>
              </a:rPr>
              <a:t/>
            </a:r>
            <a:br>
              <a:rPr kumimoji="0" lang="it-IT" sz="4400" b="0" i="0" u="none" strike="noStrike" kern="1200" cap="none" spc="0" normalizeH="0" baseline="0" noProof="0" dirty="0" smtClean="0">
                <a:ln>
                  <a:noFill/>
                </a:ln>
                <a:solidFill>
                  <a:srgbClr val="C00000"/>
                </a:solidFill>
                <a:effectLst/>
                <a:uLnTx/>
                <a:uFillTx/>
                <a:latin typeface="+mj-lt"/>
                <a:ea typeface="+mj-ea"/>
                <a:cs typeface="+mj-cs"/>
              </a:rPr>
            </a:br>
            <a:endParaRPr kumimoji="0" lang="it-IT" sz="4400" b="0"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rot="-2700000">
            <a:off x="-3016250" y="5241925"/>
            <a:ext cx="8229600" cy="1143000"/>
          </a:xfrm>
          <a:prstGeom prst="rect">
            <a:avLst/>
          </a:prstGeom>
          <a:solidFill>
            <a:srgbClr val="00B0F0"/>
          </a:solidFill>
          <a:ln w="9525">
            <a:noFill/>
            <a:miter lim="800000"/>
            <a:headEnd/>
            <a:tailEnd/>
          </a:ln>
        </p:spPr>
        <p:txBody>
          <a:bodyPr anchor="ctr"/>
          <a:lstStyle/>
          <a:p>
            <a:pPr algn="ctr">
              <a:defRPr/>
            </a:pPr>
            <a:r>
              <a:rPr lang="en-GB" sz="5400" dirty="0" err="1">
                <a:solidFill>
                  <a:srgbClr val="002060"/>
                </a:solidFill>
                <a:latin typeface="+mj-lt"/>
                <a:ea typeface="+mj-ea"/>
                <a:cs typeface="+mj-cs"/>
              </a:rPr>
              <a:t>storia</a:t>
            </a:r>
            <a:endParaRPr lang="en-GB" sz="5400" dirty="0">
              <a:solidFill>
                <a:srgbClr val="002060"/>
              </a:solidFill>
              <a:latin typeface="+mj-lt"/>
              <a:ea typeface="+mj-ea"/>
              <a:cs typeface="+mj-cs"/>
            </a:endParaRPr>
          </a:p>
        </p:txBody>
      </p:sp>
    </p:spTree>
  </p:cSld>
  <p:clrMapOvr>
    <a:masterClrMapping/>
  </p:clrMapOvr>
  <p:transition>
    <p:strips dir="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a:xfrm>
            <a:off x="571472" y="571480"/>
            <a:ext cx="8029575" cy="5715020"/>
          </a:xfrm>
        </p:spPr>
        <p:txBody>
          <a:bodyPr anchor="t"/>
          <a:lstStyle/>
          <a:p>
            <a:pPr algn="just" eaLnBrk="1" hangingPunct="1"/>
            <a:r>
              <a:rPr lang="it-IT" sz="2800" dirty="0" smtClean="0"/>
              <a:t>Nel 1986 l’autore cominciò a domandarsi perché terapie così differenti l’una dall’altra potessero avere la stessa efficacia nel combattere il dolore:</a:t>
            </a:r>
            <a:br>
              <a:rPr lang="it-IT" sz="2800" dirty="0" smtClean="0"/>
            </a:br>
            <a:r>
              <a:rPr lang="en-US" sz="2800" dirty="0" smtClean="0"/>
              <a:t/>
            </a:r>
            <a:br>
              <a:rPr lang="en-US" sz="2800" dirty="0" smtClean="0"/>
            </a:br>
            <a:r>
              <a:rPr lang="en-US" sz="2800" dirty="0" smtClean="0"/>
              <a:t>	</a:t>
            </a:r>
            <a:r>
              <a:rPr lang="it-IT" sz="2800" i="1" dirty="0" smtClean="0">
                <a:solidFill>
                  <a:srgbClr val="00B050"/>
                </a:solidFill>
              </a:rPr>
              <a:t>Agopuntura, Auricolopuntura, Mesoterapia, </a:t>
            </a:r>
            <a:br>
              <a:rPr lang="it-IT" sz="2800" i="1" dirty="0" smtClean="0">
                <a:solidFill>
                  <a:srgbClr val="00B050"/>
                </a:solidFill>
              </a:rPr>
            </a:br>
            <a:r>
              <a:rPr lang="it-IT" sz="2800" i="1" dirty="0" smtClean="0">
                <a:solidFill>
                  <a:srgbClr val="00B050"/>
                </a:solidFill>
              </a:rPr>
              <a:t>	Neuralterapia, Terapia Laser Infrarosso,</a:t>
            </a:r>
            <a:br>
              <a:rPr lang="it-IT" sz="2800" i="1" dirty="0" smtClean="0">
                <a:solidFill>
                  <a:srgbClr val="00B050"/>
                </a:solidFill>
              </a:rPr>
            </a:br>
            <a:r>
              <a:rPr lang="it-IT" sz="2800" i="1" dirty="0" smtClean="0">
                <a:solidFill>
                  <a:srgbClr val="00B050"/>
                </a:solidFill>
              </a:rPr>
              <a:t>	Infiltrazioni di Ossigeno Ozono, di Steroidi, </a:t>
            </a:r>
            <a:br>
              <a:rPr lang="it-IT" sz="2800" i="1" dirty="0" smtClean="0">
                <a:solidFill>
                  <a:srgbClr val="00B050"/>
                </a:solidFill>
              </a:rPr>
            </a:br>
            <a:r>
              <a:rPr lang="it-IT" sz="2800" i="1" dirty="0" smtClean="0">
                <a:solidFill>
                  <a:srgbClr val="00B050"/>
                </a:solidFill>
              </a:rPr>
              <a:t>	ogni tipo di Massaggio e Manipolazione e 	chissà quante altre terapie...</a:t>
            </a:r>
            <a:r>
              <a:rPr lang="en-US" sz="2800" i="1" dirty="0" smtClean="0">
                <a:solidFill>
                  <a:srgbClr val="00B050"/>
                </a:solidFill>
              </a:rPr>
              <a:t/>
            </a:r>
            <a:br>
              <a:rPr lang="en-US" sz="2800" i="1" dirty="0" smtClean="0">
                <a:solidFill>
                  <a:srgbClr val="00B050"/>
                </a:solidFill>
              </a:rPr>
            </a:br>
            <a:r>
              <a:rPr lang="en-US" sz="2800" i="1" dirty="0" smtClean="0"/>
              <a:t/>
            </a:r>
            <a:br>
              <a:rPr lang="en-US" sz="2800" i="1" dirty="0" smtClean="0"/>
            </a:br>
            <a:r>
              <a:rPr lang="it-IT" sz="2800" dirty="0" smtClean="0">
                <a:solidFill>
                  <a:srgbClr val="C00000"/>
                </a:solidFill>
              </a:rPr>
              <a:t>Il </a:t>
            </a:r>
            <a:r>
              <a:rPr lang="it-IT" sz="2800" dirty="0" err="1" smtClean="0">
                <a:solidFill>
                  <a:srgbClr val="C00000"/>
                </a:solidFill>
              </a:rPr>
              <a:t>solo</a:t>
            </a:r>
            <a:r>
              <a:rPr lang="it-IT" sz="2800" dirty="0" smtClean="0">
                <a:solidFill>
                  <a:srgbClr val="C00000"/>
                </a:solidFill>
              </a:rPr>
              <a:t> elemento </a:t>
            </a:r>
            <a:r>
              <a:rPr lang="it-IT" sz="2800" dirty="0" err="1" smtClean="0">
                <a:solidFill>
                  <a:srgbClr val="C00000"/>
                </a:solidFill>
              </a:rPr>
              <a:t>che</a:t>
            </a:r>
            <a:r>
              <a:rPr lang="it-IT" sz="2800" dirty="0" smtClean="0">
                <a:solidFill>
                  <a:srgbClr val="C00000"/>
                </a:solidFill>
              </a:rPr>
              <a:t> queste </a:t>
            </a:r>
            <a:r>
              <a:rPr lang="it-IT" sz="2800" dirty="0" err="1" smtClean="0">
                <a:solidFill>
                  <a:srgbClr val="C00000"/>
                </a:solidFill>
              </a:rPr>
              <a:t>terapie</a:t>
            </a:r>
            <a:r>
              <a:rPr lang="it-IT" sz="2800" dirty="0" smtClean="0">
                <a:solidFill>
                  <a:srgbClr val="C00000"/>
                </a:solidFill>
              </a:rPr>
              <a:t> hanno </a:t>
            </a:r>
            <a:r>
              <a:rPr lang="it-IT" sz="2800" dirty="0" err="1" smtClean="0">
                <a:solidFill>
                  <a:srgbClr val="C00000"/>
                </a:solidFill>
              </a:rPr>
              <a:t>in</a:t>
            </a:r>
            <a:r>
              <a:rPr lang="it-IT" sz="2800" dirty="0" smtClean="0">
                <a:solidFill>
                  <a:srgbClr val="C00000"/>
                </a:solidFill>
              </a:rPr>
              <a:t> comune </a:t>
            </a:r>
            <a:r>
              <a:rPr lang="it-IT" sz="2800" dirty="0" err="1" smtClean="0">
                <a:solidFill>
                  <a:srgbClr val="C00000"/>
                </a:solidFill>
              </a:rPr>
              <a:t>è</a:t>
            </a:r>
            <a:r>
              <a:rPr lang="it-IT" sz="2800" dirty="0" smtClean="0">
                <a:solidFill>
                  <a:srgbClr val="C00000"/>
                </a:solidFill>
              </a:rPr>
              <a:t> </a:t>
            </a:r>
            <a:r>
              <a:rPr lang="it-IT" sz="2800" b="1" dirty="0" smtClean="0">
                <a:solidFill>
                  <a:srgbClr val="C00000"/>
                </a:solidFill>
              </a:rPr>
              <a:t>LA </a:t>
            </a:r>
            <a:r>
              <a:rPr lang="it-IT" sz="2800" b="1" dirty="0" err="1" smtClean="0">
                <a:solidFill>
                  <a:srgbClr val="C00000"/>
                </a:solidFill>
              </a:rPr>
              <a:t>CUTE</a:t>
            </a:r>
            <a:r>
              <a:rPr lang="it-IT" sz="2800" dirty="0" smtClean="0">
                <a:solidFill>
                  <a:srgbClr val="C00000"/>
                </a:solidFill>
              </a:rPr>
              <a:t>, </a:t>
            </a:r>
            <a:r>
              <a:rPr lang="it-IT" sz="2800" dirty="0" err="1" smtClean="0">
                <a:solidFill>
                  <a:srgbClr val="C00000"/>
                </a:solidFill>
              </a:rPr>
              <a:t>dato</a:t>
            </a:r>
            <a:r>
              <a:rPr lang="it-IT" sz="2800" dirty="0" smtClean="0">
                <a:solidFill>
                  <a:srgbClr val="C00000"/>
                </a:solidFill>
              </a:rPr>
              <a:t> che </a:t>
            </a:r>
            <a:r>
              <a:rPr lang="it-IT" sz="2800" dirty="0" err="1" smtClean="0">
                <a:solidFill>
                  <a:srgbClr val="C00000"/>
                </a:solidFill>
              </a:rPr>
              <a:t>tutte</a:t>
            </a:r>
            <a:r>
              <a:rPr lang="it-IT" sz="2800" dirty="0" smtClean="0">
                <a:solidFill>
                  <a:srgbClr val="C00000"/>
                </a:solidFill>
              </a:rPr>
              <a:t> l’attraversano </a:t>
            </a:r>
            <a:r>
              <a:rPr lang="it-IT" sz="2800" dirty="0" err="1" smtClean="0">
                <a:solidFill>
                  <a:srgbClr val="C00000"/>
                </a:solidFill>
              </a:rPr>
              <a:t>o</a:t>
            </a:r>
            <a:r>
              <a:rPr lang="it-IT" sz="2800" dirty="0" smtClean="0">
                <a:solidFill>
                  <a:srgbClr val="C00000"/>
                </a:solidFill>
              </a:rPr>
              <a:t> semplicemente </a:t>
            </a:r>
            <a:r>
              <a:rPr lang="it-IT" sz="2800" dirty="0" err="1" smtClean="0">
                <a:solidFill>
                  <a:srgbClr val="C00000"/>
                </a:solidFill>
              </a:rPr>
              <a:t>la</a:t>
            </a:r>
            <a:r>
              <a:rPr lang="it-IT" sz="2800" dirty="0" smtClean="0">
                <a:solidFill>
                  <a:srgbClr val="C00000"/>
                </a:solidFill>
              </a:rPr>
              <a:t> toccano.</a:t>
            </a:r>
            <a:endParaRPr lang="it-IT" dirty="0" smtClean="0">
              <a:solidFill>
                <a:srgbClr val="C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428860" y="1468438"/>
          <a:ext cx="4214842" cy="3532198"/>
        </p:xfrm>
        <a:graphic>
          <a:graphicData uri="http://schemas.openxmlformats.org/drawingml/2006/table">
            <a:tbl>
              <a:tblPr firstRow="1" bandRow="1">
                <a:tableStyleId>{5C22544A-7EE6-4342-B048-85BDC9FD1C3A}</a:tableStyleId>
              </a:tblPr>
              <a:tblGrid>
                <a:gridCol w="4214842"/>
              </a:tblGrid>
              <a:tr h="3532198">
                <a:tc>
                  <a:txBody>
                    <a:bodyPr/>
                    <a:lstStyle/>
                    <a:p>
                      <a:r>
                        <a:rPr lang="it-IT" sz="2800" dirty="0" smtClean="0"/>
                        <a:t>Era stato </a:t>
                      </a:r>
                      <a:r>
                        <a:rPr lang="it-IT" sz="2800" dirty="0" err="1" smtClean="0"/>
                        <a:t>particolamente</a:t>
                      </a:r>
                      <a:r>
                        <a:rPr lang="it-IT" sz="2800" dirty="0" smtClean="0"/>
                        <a:t> colpito  dal</a:t>
                      </a:r>
                      <a:r>
                        <a:rPr lang="it-IT" sz="2800" baseline="0" dirty="0" smtClean="0"/>
                        <a:t> </a:t>
                      </a:r>
                      <a:r>
                        <a:rPr lang="it-IT" sz="2800" dirty="0" smtClean="0"/>
                        <a:t>leggere, sul più diffuso libro di Medicina Tradizionale Cinese [7], a proposito del punto </a:t>
                      </a:r>
                      <a:r>
                        <a:rPr lang="it-IT" sz="2800" b="1" dirty="0" err="1" smtClean="0"/>
                        <a:t>Tiaokou</a:t>
                      </a:r>
                      <a:r>
                        <a:rPr lang="it-IT" sz="2800" b="1" dirty="0" smtClean="0"/>
                        <a:t> ST-38 </a:t>
                      </a:r>
                      <a:r>
                        <a:rPr lang="it-IT" sz="2800" dirty="0" smtClean="0"/>
                        <a:t>del Meridiano dello Stomaco, la seguente affermazione:</a:t>
                      </a:r>
                      <a:endParaRPr lang="it-IT" sz="2800" dirty="0"/>
                    </a:p>
                  </a:txBody>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Placeholder 2"/>
          <p:cNvSpPr>
            <a:spLocks noGrp="1"/>
          </p:cNvSpPr>
          <p:nvPr>
            <p:ph type="body" idx="1"/>
          </p:nvPr>
        </p:nvSpPr>
        <p:spPr>
          <a:xfrm>
            <a:off x="1643063" y="1714500"/>
            <a:ext cx="5857875" cy="4572000"/>
          </a:xfrm>
        </p:spPr>
        <p:txBody>
          <a:bodyPr anchor="ctr"/>
          <a:lstStyle/>
          <a:p>
            <a:pPr algn="just" eaLnBrk="1" hangingPunct="1"/>
            <a:r>
              <a:rPr lang="en-US" sz="2800" smtClean="0">
                <a:solidFill>
                  <a:schemeClr val="tx1"/>
                </a:solidFill>
              </a:rPr>
              <a:t>“</a:t>
            </a:r>
            <a:r>
              <a:rPr lang="it-IT" sz="2800" smtClean="0">
                <a:solidFill>
                  <a:schemeClr val="tx1"/>
                </a:solidFill>
              </a:rPr>
              <a:t>Punto speciale per i problemi acuti della</a:t>
            </a:r>
            <a:r>
              <a:rPr lang="en-US" sz="2800" smtClean="0">
                <a:solidFill>
                  <a:schemeClr val="tx1"/>
                </a:solidFill>
              </a:rPr>
              <a:t> </a:t>
            </a:r>
            <a:r>
              <a:rPr lang="it-IT" sz="2800" smtClean="0">
                <a:solidFill>
                  <a:schemeClr val="tx1"/>
                </a:solidFill>
              </a:rPr>
              <a:t>spalla: l’ago viene inserito in direzione di Chengshan (BL-57): </a:t>
            </a:r>
            <a:r>
              <a:rPr lang="it-IT" sz="2800" u="sng" smtClean="0">
                <a:solidFill>
                  <a:srgbClr val="C00000"/>
                </a:solidFill>
              </a:rPr>
              <a:t>viene effettuata una forte manipolazione e al paziente è richiesto di muovere la spalla durante il trattamento.</a:t>
            </a:r>
            <a:r>
              <a:rPr lang="it-IT" sz="2800" smtClean="0">
                <a:solidFill>
                  <a:srgbClr val="C00000"/>
                </a:solidFill>
              </a:rPr>
              <a:t>”</a:t>
            </a:r>
          </a:p>
          <a:p>
            <a:pPr eaLnBrk="1" hangingPunct="1"/>
            <a:endParaRPr lang="en-GB" smtClean="0">
              <a:solidFill>
                <a:schemeClr val="tx1"/>
              </a:solidFill>
            </a:endParaRPr>
          </a:p>
        </p:txBody>
      </p:sp>
      <p:sp>
        <p:nvSpPr>
          <p:cNvPr id="14339" name="TextBox 3"/>
          <p:cNvSpPr txBox="1">
            <a:spLocks noChangeArrowheads="1"/>
          </p:cNvSpPr>
          <p:nvPr/>
        </p:nvSpPr>
        <p:spPr bwMode="auto">
          <a:xfrm>
            <a:off x="3154363" y="1416050"/>
            <a:ext cx="2489200" cy="584200"/>
          </a:xfrm>
          <a:prstGeom prst="rect">
            <a:avLst/>
          </a:prstGeom>
          <a:noFill/>
          <a:ln w="9525">
            <a:noFill/>
            <a:miter lim="800000"/>
            <a:headEnd/>
            <a:tailEnd/>
          </a:ln>
        </p:spPr>
        <p:txBody>
          <a:bodyPr wrap="none">
            <a:spAutoFit/>
          </a:bodyPr>
          <a:lstStyle/>
          <a:p>
            <a:pPr algn="ctr"/>
            <a:r>
              <a:rPr lang="en-GB" sz="2800">
                <a:solidFill>
                  <a:srgbClr val="C00000"/>
                </a:solidFill>
                <a:latin typeface="Calibri" pitchFamily="34" charset="0"/>
              </a:rPr>
              <a:t>TIAOKOU ST</a:t>
            </a:r>
            <a:r>
              <a:rPr lang="en-GB" sz="3200">
                <a:solidFill>
                  <a:srgbClr val="C00000"/>
                </a:solidFill>
                <a:latin typeface="Calibri" pitchFamily="34" charset="0"/>
              </a:rPr>
              <a:t>-38</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Figura New R (5)"/>
          <p:cNvPicPr>
            <a:picLocks noChangeAspect="1" noChangeArrowheads="1"/>
          </p:cNvPicPr>
          <p:nvPr/>
        </p:nvPicPr>
        <p:blipFill>
          <a:blip r:embed="rId2" cstate="screen"/>
          <a:srcRect/>
          <a:stretch>
            <a:fillRect/>
          </a:stretch>
        </p:blipFill>
        <p:spPr bwMode="auto">
          <a:xfrm>
            <a:off x="357188" y="214313"/>
            <a:ext cx="1979612" cy="6429375"/>
          </a:xfrm>
          <a:prstGeom prst="rect">
            <a:avLst/>
          </a:prstGeom>
          <a:noFill/>
          <a:ln w="9525">
            <a:noFill/>
            <a:miter lim="800000"/>
            <a:headEnd/>
            <a:tailEnd/>
          </a:ln>
        </p:spPr>
      </p:pic>
      <p:sp>
        <p:nvSpPr>
          <p:cNvPr id="10243" name="Content Placeholder 3"/>
          <p:cNvSpPr>
            <a:spLocks noGrp="1"/>
          </p:cNvSpPr>
          <p:nvPr>
            <p:ph idx="1"/>
          </p:nvPr>
        </p:nvSpPr>
        <p:spPr>
          <a:xfrm>
            <a:off x="2357438" y="214313"/>
            <a:ext cx="6572250" cy="6286500"/>
          </a:xfrm>
          <a:solidFill>
            <a:schemeClr val="bg2"/>
          </a:solidFill>
        </p:spPr>
        <p:txBody>
          <a:bodyPr/>
          <a:lstStyle/>
          <a:p>
            <a:pPr algn="just" eaLnBrk="1" hangingPunct="1">
              <a:buFont typeface="Arial" charset="0"/>
              <a:buNone/>
              <a:defRPr/>
            </a:pPr>
            <a:r>
              <a:rPr lang="en-GB" dirty="0" smtClean="0"/>
              <a:t>	</a:t>
            </a:r>
          </a:p>
          <a:p>
            <a:pPr algn="just" eaLnBrk="1" hangingPunct="1">
              <a:buFont typeface="Arial" charset="0"/>
              <a:buNone/>
              <a:defRPr/>
            </a:pPr>
            <a:r>
              <a:rPr lang="en-GB" sz="2400" dirty="0" smtClean="0"/>
              <a:t>	</a:t>
            </a:r>
            <a:r>
              <a:rPr lang="it-IT" sz="2400" dirty="0" smtClean="0"/>
              <a:t>Applicò quel metodo a ogni paziente che si presentava con dolore della spalla, con risultati incostanti: dal “miracolo” al nessun effetto. Perciò meditò:“Perché?”</a:t>
            </a:r>
            <a:endParaRPr lang="it-IT" sz="2800" dirty="0" smtClean="0"/>
          </a:p>
          <a:p>
            <a:pPr marL="360000" indent="0" eaLnBrk="1" hangingPunct="1">
              <a:spcBef>
                <a:spcPts val="2400"/>
              </a:spcBef>
              <a:spcAft>
                <a:spcPts val="2400"/>
              </a:spcAft>
              <a:buFont typeface="Arial" charset="0"/>
              <a:buNone/>
              <a:defRPr/>
            </a:pPr>
            <a:r>
              <a:rPr lang="it-IT" sz="2400" dirty="0" smtClean="0">
                <a:solidFill>
                  <a:srgbClr val="FF0000"/>
                </a:solidFill>
              </a:rPr>
              <a:t>PIÙ TARDI SCOPRÌ CHE SOLTANTO I DOLORI </a:t>
            </a:r>
            <a:r>
              <a:rPr lang="it-IT" sz="2400" dirty="0" err="1" smtClean="0">
                <a:solidFill>
                  <a:srgbClr val="FF0000"/>
                </a:solidFill>
              </a:rPr>
              <a:t>DI</a:t>
            </a:r>
            <a:r>
              <a:rPr lang="it-IT" sz="2400" dirty="0" smtClean="0">
                <a:solidFill>
                  <a:srgbClr val="FF0000"/>
                </a:solidFill>
              </a:rPr>
              <a:t> SPALLA </a:t>
            </a:r>
            <a:r>
              <a:rPr lang="it-IT" sz="2400" dirty="0" err="1" smtClean="0">
                <a:solidFill>
                  <a:srgbClr val="FF0000"/>
                </a:solidFill>
              </a:rPr>
              <a:t>DI</a:t>
            </a:r>
            <a:r>
              <a:rPr lang="it-IT" sz="2400" dirty="0" smtClean="0">
                <a:solidFill>
                  <a:srgbClr val="FF0000"/>
                </a:solidFill>
              </a:rPr>
              <a:t> PAZIENTI CHE SOFFRIVANO O AVEVANO SOFFERTO </a:t>
            </a:r>
            <a:r>
              <a:rPr lang="it-IT" sz="2400" dirty="0" err="1" smtClean="0">
                <a:solidFill>
                  <a:srgbClr val="FF0000"/>
                </a:solidFill>
              </a:rPr>
              <a:t>DI</a:t>
            </a:r>
            <a:r>
              <a:rPr lang="it-IT" sz="2400" dirty="0" smtClean="0">
                <a:solidFill>
                  <a:srgbClr val="FF0000"/>
                </a:solidFill>
              </a:rPr>
              <a:t> STOMACO O DISTURBI DIGESTIVI VENIVANO GUARITI DALLA PUNTURA </a:t>
            </a:r>
            <a:r>
              <a:rPr lang="it-IT" sz="2400" dirty="0" err="1" smtClean="0">
                <a:solidFill>
                  <a:srgbClr val="FF0000"/>
                </a:solidFill>
              </a:rPr>
              <a:t>DI</a:t>
            </a:r>
            <a:r>
              <a:rPr lang="it-IT" sz="2400" dirty="0" smtClean="0">
                <a:solidFill>
                  <a:srgbClr val="FF0000"/>
                </a:solidFill>
              </a:rPr>
              <a:t> TIAOKOU,NON DA ALTRI. </a:t>
            </a:r>
            <a:r>
              <a:rPr lang="en-GB" sz="2400" dirty="0" smtClean="0">
                <a:solidFill>
                  <a:srgbClr val="C00000"/>
                </a:solidFill>
              </a:rPr>
              <a:t/>
            </a:r>
            <a:br>
              <a:rPr lang="en-GB" sz="2400" dirty="0" smtClean="0">
                <a:solidFill>
                  <a:srgbClr val="C00000"/>
                </a:solidFill>
              </a:rPr>
            </a:br>
            <a:r>
              <a:rPr lang="it-IT" sz="2400" dirty="0" smtClean="0">
                <a:solidFill>
                  <a:srgbClr val="C00000"/>
                </a:solidFill>
              </a:rPr>
              <a:t/>
            </a:r>
            <a:br>
              <a:rPr lang="it-IT" sz="2400" dirty="0" smtClean="0">
                <a:solidFill>
                  <a:srgbClr val="C00000"/>
                </a:solidFill>
              </a:rPr>
            </a:br>
            <a:r>
              <a:rPr lang="it-IT" sz="2400" dirty="0" smtClean="0"/>
              <a:t>La stessa “forte manipolazione” è suggerita anche per altri punti: ad esempio CV-24 </a:t>
            </a:r>
            <a:r>
              <a:rPr lang="it-IT" sz="2400" dirty="0" err="1" smtClean="0"/>
              <a:t>Chengjian</a:t>
            </a:r>
            <a:r>
              <a:rPr lang="it-IT" sz="2400" dirty="0" smtClean="0"/>
              <a:t> nel </a:t>
            </a:r>
            <a:r>
              <a:rPr lang="it-IT" sz="2400" dirty="0" err="1" smtClean="0"/>
              <a:t>trattamento</a:t>
            </a:r>
            <a:r>
              <a:rPr lang="it-IT" sz="2400" dirty="0" smtClean="0"/>
              <a:t> </a:t>
            </a:r>
            <a:r>
              <a:rPr lang="it-IT" sz="2400" dirty="0" err="1" smtClean="0"/>
              <a:t>deltorcicollo</a:t>
            </a:r>
            <a:r>
              <a:rPr lang="it-IT" sz="2400" dirty="0" smtClean="0"/>
              <a:t> acuto. Queste manovre mi ricordavano </a:t>
            </a:r>
            <a:r>
              <a:rPr lang="it-IT" sz="2400" dirty="0" err="1" smtClean="0"/>
              <a:t>qualcosa…</a:t>
            </a:r>
            <a:endParaRPr lang="en-GB"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857224" y="1111582"/>
          <a:ext cx="7500990" cy="4389120"/>
        </p:xfrm>
        <a:graphic>
          <a:graphicData uri="http://schemas.openxmlformats.org/drawingml/2006/table">
            <a:tbl>
              <a:tblPr firstRow="1" bandRow="1">
                <a:tableStyleId>{5C22544A-7EE6-4342-B048-85BDC9FD1C3A}</a:tableStyleId>
              </a:tblPr>
              <a:tblGrid>
                <a:gridCol w="7500990"/>
              </a:tblGrid>
              <a:tr h="370840">
                <a:tc>
                  <a:txBody>
                    <a:bodyPr/>
                    <a:lstStyle/>
                    <a:p>
                      <a:pPr algn="ctr" eaLnBrk="1" hangingPunct="1">
                        <a:buFont typeface="Arial" charset="0"/>
                        <a:buNone/>
                      </a:pPr>
                      <a:r>
                        <a:rPr lang="it-IT" sz="2800" dirty="0" smtClean="0">
                          <a:solidFill>
                            <a:schemeClr val="accent3">
                              <a:lumMod val="60000"/>
                              <a:lumOff val="40000"/>
                            </a:schemeClr>
                          </a:solidFill>
                        </a:rPr>
                        <a:t>La </a:t>
                      </a:r>
                      <a:r>
                        <a:rPr lang="it-IT" sz="2800" dirty="0" err="1" smtClean="0">
                          <a:solidFill>
                            <a:schemeClr val="accent3">
                              <a:lumMod val="60000"/>
                              <a:lumOff val="40000"/>
                            </a:schemeClr>
                          </a:solidFill>
                        </a:rPr>
                        <a:t>Teoria</a:t>
                      </a:r>
                      <a:r>
                        <a:rPr lang="it-IT" sz="2800" dirty="0" smtClean="0">
                          <a:solidFill>
                            <a:schemeClr val="accent3">
                              <a:lumMod val="60000"/>
                              <a:lumOff val="40000"/>
                            </a:schemeClr>
                          </a:solidFill>
                        </a:rPr>
                        <a:t> del </a:t>
                      </a:r>
                      <a:r>
                        <a:rPr lang="it-IT" sz="2800" dirty="0" err="1" smtClean="0">
                          <a:solidFill>
                            <a:schemeClr val="accent3">
                              <a:lumMod val="60000"/>
                              <a:lumOff val="40000"/>
                            </a:schemeClr>
                          </a:solidFill>
                        </a:rPr>
                        <a:t>Cancello</a:t>
                      </a:r>
                      <a:r>
                        <a:rPr lang="it-IT" sz="2800" dirty="0" smtClean="0">
                          <a:solidFill>
                            <a:schemeClr val="accent3">
                              <a:lumMod val="60000"/>
                              <a:lumOff val="40000"/>
                            </a:schemeClr>
                          </a:solidFill>
                        </a:rPr>
                        <a:t> nel </a:t>
                      </a:r>
                      <a:r>
                        <a:rPr lang="it-IT" sz="2800" dirty="0" err="1" smtClean="0">
                          <a:solidFill>
                            <a:schemeClr val="accent3">
                              <a:lumMod val="60000"/>
                              <a:lumOff val="40000"/>
                            </a:schemeClr>
                          </a:solidFill>
                        </a:rPr>
                        <a:t>Controllo</a:t>
                      </a:r>
                      <a:r>
                        <a:rPr lang="it-IT" sz="2800" dirty="0" smtClean="0">
                          <a:solidFill>
                            <a:schemeClr val="accent3">
                              <a:lumMod val="60000"/>
                              <a:lumOff val="40000"/>
                            </a:schemeClr>
                          </a:solidFill>
                        </a:rPr>
                        <a:t> del </a:t>
                      </a:r>
                      <a:r>
                        <a:rPr lang="it-IT" sz="2800" dirty="0" err="1" smtClean="0">
                          <a:solidFill>
                            <a:schemeClr val="accent3">
                              <a:lumMod val="60000"/>
                              <a:lumOff val="40000"/>
                            </a:schemeClr>
                          </a:solidFill>
                        </a:rPr>
                        <a:t>Dolore</a:t>
                      </a:r>
                      <a:endParaRPr lang="it-IT" sz="2800" dirty="0" smtClean="0">
                        <a:solidFill>
                          <a:schemeClr val="accent3">
                            <a:lumMod val="60000"/>
                            <a:lumOff val="40000"/>
                          </a:schemeClr>
                        </a:solidFill>
                      </a:endParaRPr>
                    </a:p>
                    <a:p>
                      <a:pPr algn="ctr" eaLnBrk="1" hangingPunct="1">
                        <a:buFont typeface="Arial" charset="0"/>
                        <a:buNone/>
                      </a:pPr>
                      <a:r>
                        <a:rPr lang="it-IT" sz="2400" dirty="0" smtClean="0"/>
                        <a:t>di </a:t>
                      </a:r>
                      <a:r>
                        <a:rPr lang="it-IT" sz="2400" dirty="0" err="1" smtClean="0"/>
                        <a:t>Melzack</a:t>
                      </a:r>
                      <a:r>
                        <a:rPr lang="it-IT" sz="2400" dirty="0" smtClean="0"/>
                        <a:t> and </a:t>
                      </a:r>
                      <a:r>
                        <a:rPr lang="it-IT" sz="2400" dirty="0" err="1" smtClean="0"/>
                        <a:t>Wall</a:t>
                      </a:r>
                      <a:r>
                        <a:rPr lang="it-IT" sz="2400" dirty="0" smtClean="0"/>
                        <a:t> [8][9] </a:t>
                      </a:r>
                      <a:r>
                        <a:rPr lang="it-IT" sz="2400" dirty="0" err="1" smtClean="0"/>
                        <a:t>afferma</a:t>
                      </a:r>
                      <a:r>
                        <a:rPr lang="en-GB" sz="2400" dirty="0" smtClean="0"/>
                        <a:t>:</a:t>
                      </a:r>
                    </a:p>
                    <a:p>
                      <a:endParaRPr lang="it-IT" sz="2800" dirty="0"/>
                    </a:p>
                  </a:txBody>
                  <a:tcPr>
                    <a:solidFill>
                      <a:schemeClr val="accent2"/>
                    </a:solidFill>
                  </a:tcPr>
                </a:tc>
              </a:tr>
              <a:tr h="370840">
                <a:tc>
                  <a:txBody>
                    <a:bodyPr/>
                    <a:lstStyle/>
                    <a:p>
                      <a:pPr algn="just">
                        <a:buFont typeface="Arial" charset="0"/>
                        <a:buNone/>
                      </a:pPr>
                      <a:r>
                        <a:rPr lang="it-IT" sz="2800" dirty="0" smtClean="0"/>
                        <a:t/>
                      </a:r>
                      <a:br>
                        <a:rPr lang="it-IT" sz="2800" dirty="0" smtClean="0"/>
                      </a:br>
                      <a:r>
                        <a:rPr lang="it-IT" sz="2800" dirty="0" smtClean="0"/>
                        <a:t>“Il </a:t>
                      </a:r>
                      <a:r>
                        <a:rPr lang="it-IT" sz="2800" dirty="0" err="1" smtClean="0"/>
                        <a:t>dolore</a:t>
                      </a:r>
                      <a:r>
                        <a:rPr lang="it-IT" sz="2800" dirty="0" smtClean="0"/>
                        <a:t> trasmesso </a:t>
                      </a:r>
                      <a:r>
                        <a:rPr lang="it-IT" sz="2800" dirty="0" err="1" smtClean="0"/>
                        <a:t>al</a:t>
                      </a:r>
                      <a:r>
                        <a:rPr lang="it-IT" sz="2800" dirty="0" smtClean="0"/>
                        <a:t> cervello </a:t>
                      </a:r>
                      <a:r>
                        <a:rPr lang="it-IT" sz="2800" dirty="0" err="1" smtClean="0"/>
                        <a:t>lungo</a:t>
                      </a:r>
                      <a:r>
                        <a:rPr lang="it-IT" sz="2800" dirty="0" smtClean="0"/>
                        <a:t> le </a:t>
                      </a:r>
                      <a:r>
                        <a:rPr lang="it-IT" sz="2800" dirty="0" err="1" smtClean="0"/>
                        <a:t>sottili</a:t>
                      </a:r>
                      <a:r>
                        <a:rPr lang="it-IT" sz="2800" dirty="0" smtClean="0"/>
                        <a:t> fibre </a:t>
                      </a:r>
                      <a:r>
                        <a:rPr lang="it-IT" sz="2800" dirty="0" err="1" smtClean="0"/>
                        <a:t>amieliniche</a:t>
                      </a:r>
                      <a:r>
                        <a:rPr lang="it-IT" sz="2800" dirty="0" smtClean="0"/>
                        <a:t> </a:t>
                      </a:r>
                      <a:r>
                        <a:rPr lang="it-IT" sz="2800" dirty="0" err="1" smtClean="0"/>
                        <a:t>A-delta</a:t>
                      </a:r>
                      <a:r>
                        <a:rPr lang="it-IT" sz="2800" dirty="0" smtClean="0"/>
                        <a:t> (Aδ) </a:t>
                      </a:r>
                      <a:r>
                        <a:rPr lang="it-IT" sz="2800" dirty="0" err="1" smtClean="0"/>
                        <a:t>e</a:t>
                      </a:r>
                      <a:r>
                        <a:rPr lang="it-IT" sz="2800" dirty="0" smtClean="0"/>
                        <a:t> C, </a:t>
                      </a:r>
                      <a:r>
                        <a:rPr lang="it-IT" sz="2800" dirty="0" err="1" smtClean="0"/>
                        <a:t>è</a:t>
                      </a:r>
                      <a:r>
                        <a:rPr lang="it-IT" sz="2800" dirty="0" smtClean="0"/>
                        <a:t> inibito </a:t>
                      </a:r>
                      <a:r>
                        <a:rPr lang="it-IT" sz="2800" dirty="0" err="1" smtClean="0"/>
                        <a:t>dalla</a:t>
                      </a:r>
                      <a:r>
                        <a:rPr lang="it-IT" sz="2800" dirty="0" smtClean="0"/>
                        <a:t> trasmissione </a:t>
                      </a:r>
                      <a:r>
                        <a:rPr lang="it-IT" sz="2800" dirty="0" err="1" smtClean="0"/>
                        <a:t>di</a:t>
                      </a:r>
                      <a:r>
                        <a:rPr lang="it-IT" sz="2800" dirty="0" smtClean="0"/>
                        <a:t> un </a:t>
                      </a:r>
                      <a:r>
                        <a:rPr lang="it-IT" sz="2800" dirty="0" err="1" smtClean="0"/>
                        <a:t>altro</a:t>
                      </a:r>
                      <a:r>
                        <a:rPr lang="it-IT" sz="2800" dirty="0" smtClean="0"/>
                        <a:t> stimolo, </a:t>
                      </a:r>
                      <a:r>
                        <a:rPr lang="it-IT" sz="2800" dirty="0" err="1" smtClean="0"/>
                        <a:t>che</a:t>
                      </a:r>
                      <a:r>
                        <a:rPr lang="it-IT" sz="2800" dirty="0" smtClean="0"/>
                        <a:t> può </a:t>
                      </a:r>
                      <a:r>
                        <a:rPr lang="it-IT" sz="2800" dirty="0" err="1" smtClean="0"/>
                        <a:t>essere</a:t>
                      </a:r>
                      <a:r>
                        <a:rPr lang="it-IT" sz="2800" dirty="0" smtClean="0"/>
                        <a:t> la </a:t>
                      </a:r>
                      <a:r>
                        <a:rPr lang="it-IT" sz="2800" dirty="0" err="1" smtClean="0"/>
                        <a:t>puntura</a:t>
                      </a:r>
                      <a:r>
                        <a:rPr lang="it-IT" sz="2800" dirty="0" smtClean="0"/>
                        <a:t> di </a:t>
                      </a:r>
                      <a:r>
                        <a:rPr lang="it-IT" sz="2800" dirty="0" err="1" smtClean="0"/>
                        <a:t>un</a:t>
                      </a:r>
                      <a:r>
                        <a:rPr lang="it-IT" sz="2800" dirty="0" smtClean="0"/>
                        <a:t> ago </a:t>
                      </a:r>
                      <a:r>
                        <a:rPr lang="it-IT" sz="2800" dirty="0" err="1" smtClean="0"/>
                        <a:t>o</a:t>
                      </a:r>
                      <a:r>
                        <a:rPr lang="it-IT" sz="2800" dirty="0" smtClean="0"/>
                        <a:t> un </a:t>
                      </a:r>
                      <a:r>
                        <a:rPr lang="it-IT" sz="2800" dirty="0" err="1" smtClean="0"/>
                        <a:t>calore</a:t>
                      </a:r>
                      <a:r>
                        <a:rPr lang="it-IT" sz="2800" dirty="0" smtClean="0"/>
                        <a:t> intenso, </a:t>
                      </a:r>
                      <a:r>
                        <a:rPr lang="it-IT" sz="2800" dirty="0" err="1" smtClean="0"/>
                        <a:t>che</a:t>
                      </a:r>
                      <a:r>
                        <a:rPr lang="it-IT" sz="2800" dirty="0" smtClean="0"/>
                        <a:t> viaggia </a:t>
                      </a:r>
                      <a:r>
                        <a:rPr lang="it-IT" sz="2800" dirty="0" err="1" smtClean="0"/>
                        <a:t>lungo</a:t>
                      </a:r>
                      <a:r>
                        <a:rPr lang="it-IT" sz="2800" dirty="0" smtClean="0"/>
                        <a:t> le </a:t>
                      </a:r>
                      <a:r>
                        <a:rPr lang="it-IT" sz="2800" dirty="0" err="1" smtClean="0"/>
                        <a:t>spesse</a:t>
                      </a:r>
                      <a:r>
                        <a:rPr lang="it-IT" sz="2800" dirty="0" smtClean="0"/>
                        <a:t> fibre </a:t>
                      </a:r>
                      <a:r>
                        <a:rPr lang="it-IT" sz="2800" dirty="0" err="1" smtClean="0"/>
                        <a:t>mieliniche</a:t>
                      </a:r>
                      <a:r>
                        <a:rPr lang="it-IT" sz="2800" dirty="0" smtClean="0"/>
                        <a:t> </a:t>
                      </a:r>
                      <a:r>
                        <a:rPr lang="it-IT" sz="2800" dirty="0" err="1" smtClean="0"/>
                        <a:t>A-beta</a:t>
                      </a:r>
                      <a:r>
                        <a:rPr lang="it-IT" sz="2800" dirty="0" smtClean="0"/>
                        <a:t> (Aβ) (Tabella </a:t>
                      </a:r>
                      <a:r>
                        <a:rPr lang="it-IT" sz="2800" dirty="0" err="1" smtClean="0"/>
                        <a:t>1</a:t>
                      </a:r>
                      <a:r>
                        <a:rPr lang="it-IT" sz="2800" dirty="0" smtClean="0"/>
                        <a:t>).”</a:t>
                      </a:r>
                    </a:p>
                  </a:txBody>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p:cNvGraphicFramePr>
            <a:graphicFrameLocks noGrp="1"/>
          </p:cNvGraphicFramePr>
          <p:nvPr/>
        </p:nvGraphicFramePr>
        <p:xfrm>
          <a:off x="357188" y="428625"/>
          <a:ext cx="8358187" cy="6145214"/>
        </p:xfrm>
        <a:graphic>
          <a:graphicData uri="http://schemas.openxmlformats.org/drawingml/2006/table">
            <a:tbl>
              <a:tblPr/>
              <a:tblGrid>
                <a:gridCol w="1020762"/>
                <a:gridCol w="2025650"/>
                <a:gridCol w="2700338"/>
                <a:gridCol w="2611437"/>
              </a:tblGrid>
              <a:tr h="8318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dirty="0" smtClean="0">
                          <a:ln>
                            <a:noFill/>
                          </a:ln>
                          <a:solidFill>
                            <a:schemeClr val="tx1"/>
                          </a:solidFill>
                          <a:effectLst/>
                          <a:latin typeface="Arial" charset="0"/>
                          <a:cs typeface="Times New Roman" pitchFamily="18" charset="0"/>
                        </a:rPr>
                        <a:t>Tipo </a:t>
                      </a:r>
                    </a:p>
                  </a:txBody>
                  <a:tcPr marL="47579" marR="47579" marT="616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dirty="0" smtClean="0">
                          <a:ln>
                            <a:noFill/>
                          </a:ln>
                          <a:solidFill>
                            <a:schemeClr val="tx1"/>
                          </a:solidFill>
                          <a:effectLst/>
                          <a:latin typeface="Arial" charset="0"/>
                          <a:cs typeface="Times New Roman" pitchFamily="18" charset="0"/>
                        </a:rPr>
                        <a:t>Diametro </a:t>
                      </a:r>
                    </a:p>
                  </a:txBody>
                  <a:tcPr marL="47579" marR="47579" marT="616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dirty="0" smtClean="0">
                          <a:ln>
                            <a:noFill/>
                          </a:ln>
                          <a:solidFill>
                            <a:schemeClr val="tx1"/>
                          </a:solidFill>
                          <a:effectLst/>
                          <a:latin typeface="Arial" charset="0"/>
                          <a:cs typeface="Times New Roman" pitchFamily="18" charset="0"/>
                        </a:rPr>
                        <a:t>Velocità </a:t>
                      </a:r>
                    </a:p>
                  </a:txBody>
                  <a:tcPr marL="47579" marR="47579" marT="616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dirty="0" smtClean="0">
                          <a:ln>
                            <a:noFill/>
                          </a:ln>
                          <a:solidFill>
                            <a:schemeClr val="tx1"/>
                          </a:solidFill>
                          <a:effectLst/>
                          <a:latin typeface="Arial" charset="0"/>
                          <a:cs typeface="Times New Roman" pitchFamily="18" charset="0"/>
                        </a:rPr>
                        <a:t>Recettori Sensoriali Associati </a:t>
                      </a:r>
                    </a:p>
                  </a:txBody>
                  <a:tcPr marL="47579" marR="47579" marT="616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080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dirty="0" smtClean="0">
                          <a:ln>
                            <a:noFill/>
                          </a:ln>
                          <a:solidFill>
                            <a:schemeClr val="tx1"/>
                          </a:solidFill>
                          <a:effectLst/>
                          <a:latin typeface="Arial" charset="0"/>
                          <a:cs typeface="Times New Roman" pitchFamily="18" charset="0"/>
                        </a:rPr>
                        <a:t>Aβ </a:t>
                      </a:r>
                    </a:p>
                  </a:txBody>
                  <a:tcPr marL="47579" marR="47579" marT="616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dirty="0" smtClean="0">
                          <a:ln>
                            <a:noFill/>
                          </a:ln>
                          <a:solidFill>
                            <a:schemeClr val="tx1"/>
                          </a:solidFill>
                          <a:effectLst/>
                          <a:latin typeface="Arial" charset="0"/>
                          <a:cs typeface="Times New Roman" pitchFamily="18" charset="0"/>
                        </a:rPr>
                        <a:t>6 – 12 μm </a:t>
                      </a:r>
                    </a:p>
                  </a:txBody>
                  <a:tcPr marL="47579" marR="47579" marT="616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dirty="0" smtClean="0">
                          <a:ln>
                            <a:noFill/>
                          </a:ln>
                          <a:solidFill>
                            <a:schemeClr val="tx1"/>
                          </a:solidFill>
                          <a:effectLst/>
                          <a:latin typeface="Arial" charset="0"/>
                          <a:cs typeface="Times New Roman" pitchFamily="18" charset="0"/>
                        </a:rPr>
                        <a:t>33 – 75 m/s </a:t>
                      </a:r>
                    </a:p>
                  </a:txBody>
                  <a:tcPr marL="47579" marR="47579" marT="616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dirty="0" smtClean="0">
                          <a:ln>
                            <a:noFill/>
                          </a:ln>
                          <a:solidFill>
                            <a:schemeClr val="tx1"/>
                          </a:solidFill>
                          <a:effectLst/>
                          <a:latin typeface="Arial" charset="0"/>
                          <a:cs typeface="Times New Roman" pitchFamily="18" charset="0"/>
                        </a:rPr>
                        <a:t>Tutti i recettori cutanei </a:t>
                      </a:r>
                    </a:p>
                  </a:txBody>
                  <a:tcPr marL="47579" marR="47579" marT="616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24939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chemeClr val="tx1"/>
                          </a:solidFill>
                          <a:effectLst/>
                          <a:latin typeface="Arial" charset="0"/>
                          <a:cs typeface="Times New Roman" pitchFamily="18" charset="0"/>
                        </a:rPr>
                        <a:t>Aδ </a:t>
                      </a:r>
                    </a:p>
                  </a:txBody>
                  <a:tcPr marL="47579" marR="47579" marT="616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chemeClr val="tx1"/>
                          </a:solidFill>
                          <a:effectLst/>
                          <a:latin typeface="Arial" charset="0"/>
                          <a:cs typeface="Times New Roman" pitchFamily="18" charset="0"/>
                        </a:rPr>
                        <a:t>1 – 5 μm </a:t>
                      </a:r>
                    </a:p>
                  </a:txBody>
                  <a:tcPr marL="47579" marR="47579" marT="616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chemeClr val="tx1"/>
                          </a:solidFill>
                          <a:effectLst/>
                          <a:latin typeface="Arial" charset="0"/>
                          <a:cs typeface="Times New Roman" pitchFamily="18" charset="0"/>
                        </a:rPr>
                        <a:t>3 – 30 m/s </a:t>
                      </a:r>
                    </a:p>
                  </a:txBody>
                  <a:tcPr marL="47579" marR="47579" marT="616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dirty="0" smtClean="0">
                          <a:ln>
                            <a:noFill/>
                          </a:ln>
                          <a:solidFill>
                            <a:schemeClr val="tx1"/>
                          </a:solidFill>
                          <a:effectLst/>
                          <a:latin typeface="Arial" charset="0"/>
                          <a:cs typeface="Times New Roman" pitchFamily="18" charset="0"/>
                        </a:rPr>
                        <a:t>Terminazioni nervose libere di tatto e pressione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dirty="0" smtClean="0">
                          <a:ln>
                            <a:noFill/>
                          </a:ln>
                          <a:solidFill>
                            <a:schemeClr val="tx1"/>
                          </a:solidFill>
                          <a:effectLst/>
                          <a:latin typeface="Arial" charset="0"/>
                          <a:cs typeface="Times New Roman" pitchFamily="18" charset="0"/>
                        </a:rPr>
                        <a:t>Termorecettori del freddo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dirty="0" smtClean="0">
                          <a:ln>
                            <a:noFill/>
                          </a:ln>
                          <a:solidFill>
                            <a:schemeClr val="tx1"/>
                          </a:solidFill>
                          <a:effectLst/>
                          <a:latin typeface="Arial" charset="0"/>
                          <a:cs typeface="Times New Roman" pitchFamily="18" charset="0"/>
                        </a:rPr>
                        <a:t>Nocicettori del tratto Neospinotalamico </a:t>
                      </a:r>
                    </a:p>
                  </a:txBody>
                  <a:tcPr marL="47579" marR="47579" marT="616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398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chemeClr val="tx1"/>
                          </a:solidFill>
                          <a:effectLst/>
                          <a:latin typeface="Arial" charset="0"/>
                          <a:cs typeface="Times New Roman" pitchFamily="18" charset="0"/>
                        </a:rPr>
                        <a:t>C </a:t>
                      </a:r>
                    </a:p>
                  </a:txBody>
                  <a:tcPr marL="47579" marR="47579" marT="616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chemeClr val="tx1"/>
                          </a:solidFill>
                          <a:effectLst/>
                          <a:latin typeface="Arial" charset="0"/>
                          <a:cs typeface="Times New Roman" pitchFamily="18" charset="0"/>
                        </a:rPr>
                        <a:t>0.2 – 1.5 μm </a:t>
                      </a:r>
                    </a:p>
                  </a:txBody>
                  <a:tcPr marL="47579" marR="47579" marT="616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chemeClr val="tx1"/>
                          </a:solidFill>
                          <a:effectLst/>
                          <a:latin typeface="Arial" charset="0"/>
                          <a:cs typeface="Times New Roman" pitchFamily="18" charset="0"/>
                        </a:rPr>
                        <a:t>0.5 – 2.0 m/s </a:t>
                      </a:r>
                    </a:p>
                  </a:txBody>
                  <a:tcPr marL="47579" marR="47579" marT="616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chemeClr val="tx1"/>
                          </a:solidFill>
                          <a:effectLst/>
                          <a:latin typeface="Arial" charset="0"/>
                          <a:cs typeface="Times New Roman" pitchFamily="18" charset="0"/>
                        </a:rPr>
                        <a:t>Nocicettori del tratto Paleospinotalamico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smtClean="0">
                          <a:ln>
                            <a:noFill/>
                          </a:ln>
                          <a:solidFill>
                            <a:schemeClr val="tx1"/>
                          </a:solidFill>
                          <a:effectLst/>
                          <a:latin typeface="Arial" charset="0"/>
                          <a:cs typeface="Times New Roman" pitchFamily="18" charset="0"/>
                        </a:rPr>
                        <a:t>Termorecettori del calore </a:t>
                      </a:r>
                    </a:p>
                  </a:txBody>
                  <a:tcPr marL="47579" marR="47579" marT="616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Arial" charset="0"/>
                          <a:cs typeface="Times New Roman" pitchFamily="18" charset="0"/>
                        </a:rPr>
                        <a:t>Tabella 1</a:t>
                      </a:r>
                      <a:r>
                        <a:rPr kumimoji="0" lang="it-IT" sz="1600" b="0" i="0" u="none" strike="noStrike" cap="none" normalizeH="0" baseline="0" dirty="0" smtClean="0">
                          <a:ln>
                            <a:noFill/>
                          </a:ln>
                          <a:solidFill>
                            <a:schemeClr val="tx1"/>
                          </a:solidFill>
                          <a:effectLst/>
                          <a:latin typeface="Arial" charset="0"/>
                          <a:cs typeface="Times New Roman" pitchFamily="18" charset="0"/>
                        </a:rPr>
                        <a:t> Fibre sensoriali e recettori cutanei</a:t>
                      </a:r>
                      <a:r>
                        <a:rPr kumimoji="0" lang="it-IT" sz="1600" b="1" i="0" u="none" strike="noStrike" cap="none" normalizeH="0" baseline="0" dirty="0" smtClean="0">
                          <a:ln>
                            <a:noFill/>
                          </a:ln>
                          <a:solidFill>
                            <a:schemeClr val="tx1"/>
                          </a:solidFill>
                          <a:effectLst/>
                          <a:latin typeface="Arial" charset="0"/>
                          <a:cs typeface="Times New Roman" pitchFamily="18" charset="0"/>
                        </a:rPr>
                        <a:t> </a:t>
                      </a:r>
                      <a:endParaRPr kumimoji="0" lang="it-IT" sz="1600" b="0" i="0" u="none" strike="noStrike" cap="none" normalizeH="0" baseline="0" dirty="0" smtClean="0">
                        <a:ln>
                          <a:noFill/>
                        </a:ln>
                        <a:solidFill>
                          <a:schemeClr val="tx1"/>
                        </a:solidFill>
                        <a:effectLst/>
                        <a:latin typeface="Arial" charset="0"/>
                        <a:cs typeface="Times New Roman" pitchFamily="18" charset="0"/>
                      </a:endParaRPr>
                    </a:p>
                  </a:txBody>
                  <a:tcPr marL="47579" marR="47579" marT="6168"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c hMerge="1">
                  <a:txBody>
                    <a:bodyPr/>
                    <a:lstStyle/>
                    <a:p>
                      <a:endParaRPr lang="it-IT"/>
                    </a:p>
                  </a:txBody>
                  <a:tcPr/>
                </a:tc>
                <a:tc hMerge="1">
                  <a:txBody>
                    <a:bodyPr/>
                    <a:lstStyle/>
                    <a:p>
                      <a:endParaRPr lang="it-IT"/>
                    </a:p>
                  </a:txBody>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a:srcRect/>
          <a:stretch>
            <a:fillRect/>
          </a:stretch>
        </p:blipFill>
        <p:spPr bwMode="auto">
          <a:xfrm>
            <a:off x="2122488" y="0"/>
            <a:ext cx="4902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ubtitle 2"/>
          <p:cNvSpPr>
            <a:spLocks noGrp="1"/>
          </p:cNvSpPr>
          <p:nvPr>
            <p:ph type="subTitle" idx="1"/>
          </p:nvPr>
        </p:nvSpPr>
        <p:spPr>
          <a:xfrm>
            <a:off x="2643188" y="1000125"/>
            <a:ext cx="3643312" cy="5138738"/>
          </a:xfrm>
          <a:ln>
            <a:solidFill>
              <a:srgbClr val="002060"/>
            </a:solidFill>
          </a:ln>
        </p:spPr>
        <p:txBody>
          <a:bodyPr/>
          <a:lstStyle/>
          <a:p>
            <a:pPr algn="l"/>
            <a:endParaRPr lang="en-GB" sz="3600" dirty="0" smtClean="0">
              <a:solidFill>
                <a:schemeClr val="tx1"/>
              </a:solidFill>
            </a:endParaRPr>
          </a:p>
          <a:p>
            <a:pPr algn="just"/>
            <a:r>
              <a:rPr lang="it-IT" dirty="0" smtClean="0">
                <a:solidFill>
                  <a:schemeClr val="tx1"/>
                </a:solidFill>
              </a:rPr>
              <a:t>L’autore ricordava inoltre che la stessa affermazione era stata scritta in forma più semplice, clinica, nel più famoso libro del </a:t>
            </a:r>
            <a:r>
              <a:rPr lang="it-IT" dirty="0" smtClean="0">
                <a:solidFill>
                  <a:srgbClr val="C00000"/>
                </a:solidFill>
              </a:rPr>
              <a:t>Padre della Medicina Moderna.</a:t>
            </a:r>
            <a:endParaRPr lang="it-IT" dirty="0" smtClean="0">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a:xfrm>
            <a:off x="685800" y="571500"/>
            <a:ext cx="7772400" cy="1470025"/>
          </a:xfrm>
        </p:spPr>
        <p:txBody>
          <a:bodyPr/>
          <a:lstStyle/>
          <a:p>
            <a:r>
              <a:rPr lang="it-IT" sz="2800" dirty="0" smtClean="0"/>
              <a:t>Infatti, il 46</a:t>
            </a:r>
            <a:r>
              <a:rPr lang="it-IT" sz="2800" baseline="30000" dirty="0" smtClean="0"/>
              <a:t>o</a:t>
            </a:r>
            <a:r>
              <a:rPr lang="it-IT" sz="2800" dirty="0" smtClean="0"/>
              <a:t> (</a:t>
            </a:r>
            <a:r>
              <a:rPr lang="it-IT" sz="2800" dirty="0" err="1" smtClean="0"/>
              <a:t>II</a:t>
            </a:r>
            <a:r>
              <a:rPr lang="it-IT" sz="2800" dirty="0" smtClean="0"/>
              <a:t>) Aforisma di Ippocrate [10] recita</a:t>
            </a:r>
            <a:r>
              <a:rPr lang="en-GB" sz="2800" dirty="0" smtClean="0"/>
              <a:t>:</a:t>
            </a:r>
          </a:p>
        </p:txBody>
      </p:sp>
      <p:sp>
        <p:nvSpPr>
          <p:cNvPr id="3" name="Subtitle 2"/>
          <p:cNvSpPr>
            <a:spLocks noGrp="1"/>
          </p:cNvSpPr>
          <p:nvPr>
            <p:ph type="subTitle" idx="1"/>
          </p:nvPr>
        </p:nvSpPr>
        <p:spPr>
          <a:xfrm>
            <a:off x="1371600" y="2143125"/>
            <a:ext cx="6415088" cy="3429000"/>
          </a:xfrm>
          <a:ln>
            <a:solidFill>
              <a:srgbClr val="C00000"/>
            </a:solidFill>
          </a:ln>
        </p:spPr>
        <p:txBody>
          <a:bodyPr/>
          <a:lstStyle/>
          <a:p>
            <a:pPr>
              <a:defRPr/>
            </a:pPr>
            <a:r>
              <a:rPr lang="it-IT" sz="4400" cap="small" dirty="0" smtClean="0">
                <a:solidFill>
                  <a:srgbClr val="C00000"/>
                </a:solidFill>
              </a:rPr>
              <a:t>“quando due dolori si presentano assieme, ma non nella stessa parte del corpo, il più violento oscura l’altro.</a:t>
            </a:r>
            <a:r>
              <a:rPr lang="en-US" sz="4400" cap="small" dirty="0" smtClean="0">
                <a:solidFill>
                  <a:srgbClr val="C00000"/>
                </a:solidFill>
              </a:rPr>
              <a:t>”</a:t>
            </a:r>
            <a:r>
              <a:rPr lang="en-US" sz="4400" dirty="0" smtClean="0">
                <a:solidFill>
                  <a:srgbClr val="C00000"/>
                </a:solidFill>
              </a:rPr>
              <a: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571480"/>
            <a:ext cx="7772400" cy="5643601"/>
          </a:xfrm>
        </p:spPr>
        <p:txBody>
          <a:bodyPr/>
          <a:lstStyle/>
          <a:p>
            <a:pPr algn="l"/>
            <a:r>
              <a:rPr lang="it-IT" sz="2000" dirty="0" smtClean="0">
                <a:latin typeface="Arial" pitchFamily="34" charset="0"/>
                <a:cs typeface="Arial" pitchFamily="34" charset="0"/>
              </a:rPr>
              <a:t>22 dicembre 2014</a:t>
            </a:r>
            <a:br>
              <a:rPr lang="it-IT" sz="2000" dirty="0" smtClean="0">
                <a:latin typeface="Arial" pitchFamily="34" charset="0"/>
                <a:cs typeface="Arial" pitchFamily="34" charset="0"/>
              </a:rPr>
            </a:br>
            <a:r>
              <a:rPr lang="it-IT" sz="2000" dirty="0" smtClean="0">
                <a:latin typeface="Arial" pitchFamily="34" charset="0"/>
                <a:cs typeface="Arial" pitchFamily="34" charset="0"/>
              </a:rPr>
              <a:t/>
            </a:r>
            <a:br>
              <a:rPr lang="it-IT" sz="2000" dirty="0" smtClean="0">
                <a:latin typeface="Arial" pitchFamily="34" charset="0"/>
                <a:cs typeface="Arial" pitchFamily="34" charset="0"/>
              </a:rPr>
            </a:br>
            <a:r>
              <a:rPr lang="it-IT" sz="2000" dirty="0" smtClean="0">
                <a:latin typeface="Arial" pitchFamily="34" charset="0"/>
                <a:cs typeface="Arial" pitchFamily="34" charset="0"/>
              </a:rPr>
              <a:t>Gentile Dr. Stefano Marcelli,</a:t>
            </a:r>
            <a:br>
              <a:rPr lang="it-IT" sz="2000" dirty="0" smtClean="0">
                <a:latin typeface="Arial" pitchFamily="34" charset="0"/>
                <a:cs typeface="Arial" pitchFamily="34" charset="0"/>
              </a:rPr>
            </a:br>
            <a:r>
              <a:rPr lang="it-IT" sz="2000" dirty="0" smtClean="0">
                <a:latin typeface="Arial" pitchFamily="34" charset="0"/>
                <a:cs typeface="Arial" pitchFamily="34" charset="0"/>
              </a:rPr>
              <a:t/>
            </a:r>
            <a:br>
              <a:rPr lang="it-IT" sz="2000" dirty="0" smtClean="0">
                <a:latin typeface="Arial" pitchFamily="34" charset="0"/>
                <a:cs typeface="Arial" pitchFamily="34" charset="0"/>
              </a:rPr>
            </a:br>
            <a:r>
              <a:rPr lang="it-IT" sz="2000" dirty="0" smtClean="0">
                <a:latin typeface="Arial" pitchFamily="34" charset="0"/>
                <a:cs typeface="Arial" pitchFamily="34" charset="0"/>
              </a:rPr>
              <a:t>abbiamo notato che il suo articolo </a:t>
            </a:r>
            <a:r>
              <a:rPr lang="it-IT" sz="2000" dirty="0" smtClean="0">
                <a:solidFill>
                  <a:srgbClr val="FF0000"/>
                </a:solidFill>
                <a:latin typeface="Arial" pitchFamily="34" charset="0"/>
                <a:cs typeface="Arial" pitchFamily="34" charset="0"/>
              </a:rPr>
              <a:t>"</a:t>
            </a:r>
            <a:r>
              <a:rPr lang="it-IT" sz="2000" dirty="0" err="1" smtClean="0">
                <a:solidFill>
                  <a:srgbClr val="FF0000"/>
                </a:solidFill>
                <a:latin typeface="Arial" pitchFamily="34" charset="0"/>
                <a:cs typeface="Arial" pitchFamily="34" charset="0"/>
              </a:rPr>
              <a:t>Gross</a:t>
            </a:r>
            <a:r>
              <a:rPr lang="it-IT" sz="2000" dirty="0" smtClean="0">
                <a:solidFill>
                  <a:srgbClr val="FF0000"/>
                </a:solidFill>
                <a:latin typeface="Arial" pitchFamily="34" charset="0"/>
                <a:cs typeface="Arial" pitchFamily="34" charset="0"/>
              </a:rPr>
              <a:t> </a:t>
            </a:r>
            <a:r>
              <a:rPr lang="it-IT" sz="2000" dirty="0" err="1" smtClean="0">
                <a:solidFill>
                  <a:srgbClr val="FF0000"/>
                </a:solidFill>
                <a:latin typeface="Arial" pitchFamily="34" charset="0"/>
                <a:cs typeface="Arial" pitchFamily="34" charset="0"/>
              </a:rPr>
              <a:t>Anatomy</a:t>
            </a:r>
            <a:r>
              <a:rPr lang="it-IT" sz="2000" dirty="0" smtClean="0">
                <a:solidFill>
                  <a:srgbClr val="FF0000"/>
                </a:solidFill>
                <a:latin typeface="Arial" pitchFamily="34" charset="0"/>
                <a:cs typeface="Arial" pitchFamily="34" charset="0"/>
              </a:rPr>
              <a:t> and </a:t>
            </a:r>
            <a:r>
              <a:rPr lang="it-IT" sz="2000" dirty="0" err="1" smtClean="0">
                <a:solidFill>
                  <a:srgbClr val="FF0000"/>
                </a:solidFill>
                <a:latin typeface="Arial" pitchFamily="34" charset="0"/>
                <a:cs typeface="Arial" pitchFamily="34" charset="0"/>
              </a:rPr>
              <a:t>Acupuncture</a:t>
            </a:r>
            <a:r>
              <a:rPr lang="it-IT" sz="2000" dirty="0" smtClean="0">
                <a:solidFill>
                  <a:srgbClr val="FF0000"/>
                </a:solidFill>
                <a:latin typeface="Arial" pitchFamily="34" charset="0"/>
                <a:cs typeface="Arial" pitchFamily="34" charset="0"/>
              </a:rPr>
              <a:t>: a Comparative </a:t>
            </a:r>
            <a:r>
              <a:rPr lang="it-IT" sz="2000" dirty="0" err="1" smtClean="0">
                <a:solidFill>
                  <a:srgbClr val="FF0000"/>
                </a:solidFill>
                <a:latin typeface="Arial" pitchFamily="34" charset="0"/>
                <a:cs typeface="Arial" pitchFamily="34" charset="0"/>
              </a:rPr>
              <a:t>Approach</a:t>
            </a:r>
            <a:r>
              <a:rPr lang="it-IT" sz="2000" dirty="0" smtClean="0">
                <a:solidFill>
                  <a:srgbClr val="FF0000"/>
                </a:solidFill>
                <a:latin typeface="Arial" pitchFamily="34" charset="0"/>
                <a:cs typeface="Arial" pitchFamily="34" charset="0"/>
              </a:rPr>
              <a:t> </a:t>
            </a:r>
            <a:r>
              <a:rPr lang="it-IT" sz="2000" dirty="0" err="1" smtClean="0">
                <a:solidFill>
                  <a:srgbClr val="FF0000"/>
                </a:solidFill>
                <a:latin typeface="Arial" pitchFamily="34" charset="0"/>
                <a:cs typeface="Arial" pitchFamily="34" charset="0"/>
              </a:rPr>
              <a:t>to</a:t>
            </a:r>
            <a:r>
              <a:rPr lang="it-IT" sz="2000" dirty="0" smtClean="0">
                <a:solidFill>
                  <a:srgbClr val="FF0000"/>
                </a:solidFill>
                <a:latin typeface="Arial" pitchFamily="34" charset="0"/>
                <a:cs typeface="Arial" pitchFamily="34" charset="0"/>
              </a:rPr>
              <a:t> </a:t>
            </a:r>
            <a:r>
              <a:rPr lang="it-IT" sz="2000" dirty="0" err="1" smtClean="0">
                <a:solidFill>
                  <a:srgbClr val="FF0000"/>
                </a:solidFill>
                <a:latin typeface="Arial" pitchFamily="34" charset="0"/>
                <a:cs typeface="Arial" pitchFamily="34" charset="0"/>
              </a:rPr>
              <a:t>Reappraise</a:t>
            </a:r>
            <a:r>
              <a:rPr lang="it-IT" sz="2000" dirty="0" smtClean="0">
                <a:solidFill>
                  <a:srgbClr val="FF0000"/>
                </a:solidFill>
                <a:latin typeface="Arial" pitchFamily="34" charset="0"/>
                <a:cs typeface="Arial" pitchFamily="34" charset="0"/>
              </a:rPr>
              <a:t> the </a:t>
            </a:r>
            <a:r>
              <a:rPr lang="it-IT" sz="2000" dirty="0" err="1" smtClean="0">
                <a:solidFill>
                  <a:srgbClr val="FF0000"/>
                </a:solidFill>
                <a:latin typeface="Arial" pitchFamily="34" charset="0"/>
                <a:cs typeface="Arial" pitchFamily="34" charset="0"/>
              </a:rPr>
              <a:t>Meridian</a:t>
            </a:r>
            <a:r>
              <a:rPr lang="it-IT" sz="2000" dirty="0" smtClean="0">
                <a:solidFill>
                  <a:srgbClr val="FF0000"/>
                </a:solidFill>
                <a:latin typeface="Arial" pitchFamily="34" charset="0"/>
                <a:cs typeface="Arial" pitchFamily="34" charset="0"/>
              </a:rPr>
              <a:t> System" </a:t>
            </a:r>
            <a:r>
              <a:rPr lang="it-IT" sz="2000" dirty="0" smtClean="0">
                <a:latin typeface="Arial" pitchFamily="34" charset="0"/>
                <a:cs typeface="Arial" pitchFamily="34" charset="0"/>
              </a:rPr>
              <a:t>è molto interessante. Noi la consideriamo un pioniere nella ricerca in questo campo.</a:t>
            </a:r>
            <a:br>
              <a:rPr lang="it-IT" sz="2000" dirty="0" smtClean="0">
                <a:latin typeface="Arial" pitchFamily="34" charset="0"/>
                <a:cs typeface="Arial" pitchFamily="34" charset="0"/>
              </a:rPr>
            </a:br>
            <a:r>
              <a:rPr lang="it-IT" sz="2000" dirty="0" smtClean="0">
                <a:latin typeface="Arial" pitchFamily="34" charset="0"/>
                <a:cs typeface="Arial" pitchFamily="34" charset="0"/>
              </a:rPr>
              <a:t/>
            </a:r>
            <a:br>
              <a:rPr lang="it-IT" sz="2000" dirty="0" smtClean="0">
                <a:latin typeface="Arial" pitchFamily="34" charset="0"/>
                <a:cs typeface="Arial" pitchFamily="34" charset="0"/>
              </a:rPr>
            </a:br>
            <a:r>
              <a:rPr lang="it-IT" sz="2000" dirty="0" smtClean="0">
                <a:latin typeface="Arial" pitchFamily="34" charset="0"/>
                <a:cs typeface="Arial" pitchFamily="34" charset="0"/>
              </a:rPr>
              <a:t>Cordiali Saluti,</a:t>
            </a:r>
            <a:br>
              <a:rPr lang="it-IT" sz="2000" dirty="0" smtClean="0">
                <a:latin typeface="Arial" pitchFamily="34" charset="0"/>
                <a:cs typeface="Arial" pitchFamily="34" charset="0"/>
              </a:rPr>
            </a:br>
            <a:r>
              <a:rPr lang="it-IT" sz="2000" dirty="0" smtClean="0">
                <a:latin typeface="Arial" pitchFamily="34" charset="0"/>
                <a:cs typeface="Arial" pitchFamily="34" charset="0"/>
              </a:rPr>
              <a:t/>
            </a:r>
            <a:br>
              <a:rPr lang="it-IT" sz="2000" dirty="0" smtClean="0">
                <a:latin typeface="Arial" pitchFamily="34" charset="0"/>
                <a:cs typeface="Arial" pitchFamily="34" charset="0"/>
              </a:rPr>
            </a:br>
            <a:r>
              <a:rPr lang="it-IT" sz="2000" dirty="0" err="1" smtClean="0">
                <a:latin typeface="Arial" pitchFamily="34" charset="0"/>
                <a:cs typeface="Arial" pitchFamily="34" charset="0"/>
                <a:hlinkClick r:id="rId2"/>
              </a:rPr>
              <a:t>Kwang-Sup</a:t>
            </a:r>
            <a:r>
              <a:rPr lang="it-IT" sz="2000" dirty="0" smtClean="0">
                <a:latin typeface="Arial" pitchFamily="34" charset="0"/>
                <a:cs typeface="Arial" pitchFamily="34" charset="0"/>
                <a:hlinkClick r:id="rId2"/>
              </a:rPr>
              <a:t> </a:t>
            </a:r>
            <a:r>
              <a:rPr lang="it-IT" sz="2000" dirty="0" err="1" smtClean="0">
                <a:latin typeface="Arial" pitchFamily="34" charset="0"/>
                <a:cs typeface="Arial" pitchFamily="34" charset="0"/>
                <a:hlinkClick r:id="rId2"/>
              </a:rPr>
              <a:t>Soh</a:t>
            </a:r>
            <a:r>
              <a:rPr lang="it-IT" sz="2000" dirty="0" smtClean="0">
                <a:latin typeface="Arial" pitchFamily="34" charset="0"/>
                <a:cs typeface="Arial" pitchFamily="34" charset="0"/>
                <a:hlinkClick r:id="rId2"/>
              </a:rPr>
              <a:t>, </a:t>
            </a:r>
            <a:r>
              <a:rPr lang="it-IT" sz="2000" dirty="0" err="1" smtClean="0">
                <a:latin typeface="Arial" pitchFamily="34" charset="0"/>
                <a:cs typeface="Arial" pitchFamily="34" charset="0"/>
                <a:hlinkClick r:id="rId2"/>
              </a:rPr>
              <a:t>PhD</a:t>
            </a:r>
            <a:r>
              <a:rPr lang="it-IT" sz="2000" dirty="0" smtClean="0">
                <a:latin typeface="Arial" pitchFamily="34" charset="0"/>
                <a:cs typeface="Arial" pitchFamily="34" charset="0"/>
              </a:rPr>
              <a:t>, Direttore Editoriale del Journal </a:t>
            </a:r>
            <a:r>
              <a:rPr lang="it-IT" sz="2000" dirty="0" err="1" smtClean="0">
                <a:latin typeface="Arial" pitchFamily="34" charset="0"/>
                <a:cs typeface="Arial" pitchFamily="34" charset="0"/>
              </a:rPr>
              <a:t>of</a:t>
            </a:r>
            <a:r>
              <a:rPr lang="it-IT" sz="2000" dirty="0" smtClean="0">
                <a:latin typeface="Arial" pitchFamily="34" charset="0"/>
                <a:cs typeface="Arial" pitchFamily="34" charset="0"/>
              </a:rPr>
              <a:t> </a:t>
            </a:r>
            <a:r>
              <a:rPr lang="it-IT" sz="2000" dirty="0" err="1" smtClean="0">
                <a:latin typeface="Arial" pitchFamily="34" charset="0"/>
                <a:cs typeface="Arial" pitchFamily="34" charset="0"/>
              </a:rPr>
              <a:t>Acupuncture</a:t>
            </a:r>
            <a:r>
              <a:rPr lang="it-IT" sz="2000" dirty="0" smtClean="0">
                <a:latin typeface="Arial" pitchFamily="34" charset="0"/>
                <a:cs typeface="Arial" pitchFamily="34" charset="0"/>
              </a:rPr>
              <a:t> and </a:t>
            </a:r>
            <a:r>
              <a:rPr lang="it-IT" sz="2000" dirty="0" err="1" smtClean="0">
                <a:latin typeface="Arial" pitchFamily="34" charset="0"/>
                <a:cs typeface="Arial" pitchFamily="34" charset="0"/>
              </a:rPr>
              <a:t>Meridian</a:t>
            </a:r>
            <a:r>
              <a:rPr lang="it-IT" sz="2000" dirty="0" smtClean="0">
                <a:latin typeface="Arial" pitchFamily="34" charset="0"/>
                <a:cs typeface="Arial" pitchFamily="34" charset="0"/>
              </a:rPr>
              <a:t> </a:t>
            </a:r>
            <a:r>
              <a:rPr lang="it-IT" sz="2000" dirty="0" err="1" smtClean="0">
                <a:latin typeface="Arial" pitchFamily="34" charset="0"/>
                <a:cs typeface="Arial" pitchFamily="34" charset="0"/>
              </a:rPr>
              <a:t>Studies</a:t>
            </a:r>
            <a:r>
              <a:rPr lang="it-IT" sz="2000" dirty="0" smtClean="0">
                <a:latin typeface="Arial" pitchFamily="34" charset="0"/>
                <a:cs typeface="Arial" pitchFamily="34" charset="0"/>
              </a:rPr>
              <a:t>.</a:t>
            </a:r>
            <a:r>
              <a:rPr lang="it-IT" sz="2000" b="1" dirty="0" smtClean="0">
                <a:latin typeface="Arial" pitchFamily="34" charset="0"/>
                <a:cs typeface="Arial" pitchFamily="34" charset="0"/>
              </a:rPr>
              <a:t/>
            </a:r>
            <a:br>
              <a:rPr lang="it-IT" sz="2000" b="1" dirty="0" smtClean="0">
                <a:latin typeface="Arial" pitchFamily="34" charset="0"/>
                <a:cs typeface="Arial" pitchFamily="34" charset="0"/>
              </a:rPr>
            </a:br>
            <a:endParaRPr lang="it-IT"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860425" y="214313"/>
            <a:ext cx="7069138" cy="6180137"/>
          </a:xfrm>
          <a:prstGeom prst="rect">
            <a:avLst/>
          </a:prstGeom>
          <a:noFill/>
          <a:ln w="9525">
            <a:noFill/>
            <a:miter lim="800000"/>
            <a:headEnd/>
            <a:tailEnd/>
          </a:ln>
        </p:spPr>
      </p:pic>
      <p:sp>
        <p:nvSpPr>
          <p:cNvPr id="3" name="Subtitle 2"/>
          <p:cNvSpPr txBox="1">
            <a:spLocks/>
          </p:cNvSpPr>
          <p:nvPr/>
        </p:nvSpPr>
        <p:spPr>
          <a:xfrm>
            <a:off x="5572125" y="214313"/>
            <a:ext cx="1857375" cy="642937"/>
          </a:xfrm>
          <a:prstGeom prst="rect">
            <a:avLst/>
          </a:prstGeom>
        </p:spPr>
        <p:txBody>
          <a:bodyPr/>
          <a:lstStyle/>
          <a:p>
            <a:pPr marL="342900" indent="-342900" eaLnBrk="0" hangingPunct="0">
              <a:spcBef>
                <a:spcPct val="20000"/>
              </a:spcBef>
              <a:defRPr/>
            </a:pPr>
            <a:r>
              <a:rPr lang="en-GB" sz="2400" dirty="0" smtClean="0"/>
              <a:t>[11] [12] </a:t>
            </a:r>
            <a:endParaRPr lang="en-US" sz="2400" dirty="0">
              <a:latin typeface="+mn-lt"/>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ubtitle 2"/>
          <p:cNvSpPr>
            <a:spLocks noGrp="1"/>
          </p:cNvSpPr>
          <p:nvPr>
            <p:ph type="subTitle" idx="1"/>
          </p:nvPr>
        </p:nvSpPr>
        <p:spPr>
          <a:xfrm>
            <a:off x="1457325" y="1004888"/>
            <a:ext cx="6400800" cy="4995862"/>
          </a:xfrm>
          <a:ln>
            <a:solidFill>
              <a:schemeClr val="accent6">
                <a:lumMod val="75000"/>
              </a:schemeClr>
            </a:solidFill>
          </a:ln>
        </p:spPr>
        <p:txBody>
          <a:bodyPr/>
          <a:lstStyle/>
          <a:p>
            <a:pPr algn="just"/>
            <a:r>
              <a:rPr lang="it-IT" sz="2800" dirty="0" smtClean="0">
                <a:solidFill>
                  <a:schemeClr val="tx1"/>
                </a:solidFill>
              </a:rPr>
              <a:t>Infine, piena com’era la sua mente di continuo studente di esami di laboratorio, di test cutanei per le allergie, test psicologici, test dei riflessi tendinei, disse a se stesso:</a:t>
            </a:r>
            <a:endParaRPr lang="it-IT" sz="4400" dirty="0" smtClean="0">
              <a:solidFill>
                <a:schemeClr val="tx1"/>
              </a:solidFill>
            </a:endParaRPr>
          </a:p>
          <a:p>
            <a:r>
              <a:rPr lang="it-IT" sz="4000" dirty="0" smtClean="0">
                <a:solidFill>
                  <a:srgbClr val="C00000"/>
                </a:solidFill>
              </a:rPr>
              <a:t>Perché non testare i cosiddetti “punti attivi” </a:t>
            </a:r>
            <a:r>
              <a:rPr lang="it-IT" sz="4000" u="sng" dirty="0" smtClean="0">
                <a:solidFill>
                  <a:srgbClr val="C00000"/>
                </a:solidFill>
              </a:rPr>
              <a:t>PRIMA</a:t>
            </a:r>
          </a:p>
          <a:p>
            <a:r>
              <a:rPr lang="it-IT" sz="4000" dirty="0" smtClean="0">
                <a:solidFill>
                  <a:srgbClr val="C00000"/>
                </a:solidFill>
              </a:rPr>
              <a:t>di inserire gli aghi?”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ttangolo 2"/>
          <p:cNvSpPr>
            <a:spLocks noChangeArrowheads="1"/>
          </p:cNvSpPr>
          <p:nvPr/>
        </p:nvSpPr>
        <p:spPr bwMode="auto">
          <a:xfrm>
            <a:off x="7822805" y="6519863"/>
            <a:ext cx="1321196" cy="338554"/>
          </a:xfrm>
          <a:prstGeom prst="rect">
            <a:avLst/>
          </a:prstGeom>
          <a:noFill/>
          <a:ln w="9525">
            <a:noFill/>
            <a:miter lim="800000"/>
            <a:headEnd/>
            <a:tailEnd/>
          </a:ln>
        </p:spPr>
        <p:txBody>
          <a:bodyPr wrap="none">
            <a:spAutoFit/>
          </a:bodyPr>
          <a:lstStyle/>
          <a:p>
            <a:pPr algn="r"/>
            <a:r>
              <a:rPr lang="en-GB" sz="1600" dirty="0" err="1" smtClean="0"/>
              <a:t>applicazione</a:t>
            </a:r>
            <a:endParaRPr lang="en-GB" dirty="0"/>
          </a:p>
        </p:txBody>
      </p:sp>
      <p:graphicFrame>
        <p:nvGraphicFramePr>
          <p:cNvPr id="6" name="Table 5"/>
          <p:cNvGraphicFramePr>
            <a:graphicFrameLocks noGrp="1"/>
          </p:cNvGraphicFramePr>
          <p:nvPr/>
        </p:nvGraphicFramePr>
        <p:xfrm>
          <a:off x="785786" y="565804"/>
          <a:ext cx="7715304" cy="5943600"/>
        </p:xfrm>
        <a:graphic>
          <a:graphicData uri="http://schemas.openxmlformats.org/drawingml/2006/table">
            <a:tbl>
              <a:tblPr firstRow="1" bandRow="1">
                <a:tableStyleId>{5C22544A-7EE6-4342-B048-85BDC9FD1C3A}</a:tableStyleId>
              </a:tblPr>
              <a:tblGrid>
                <a:gridCol w="7715304"/>
              </a:tblGrid>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it-IT" sz="2800" dirty="0" smtClean="0">
                        <a:solidFill>
                          <a:srgbClr val="C00000"/>
                        </a:solidFill>
                      </a:endParaRPr>
                    </a:p>
                    <a:p>
                      <a:pPr marL="0" marR="0" indent="0" algn="just" defTabSz="914400" rtl="0" eaLnBrk="1" fontAlgn="auto" latinLnBrk="0" hangingPunct="1">
                        <a:lnSpc>
                          <a:spcPct val="100000"/>
                        </a:lnSpc>
                        <a:spcBef>
                          <a:spcPts val="0"/>
                        </a:spcBef>
                        <a:spcAft>
                          <a:spcPts val="0"/>
                        </a:spcAft>
                        <a:buClrTx/>
                        <a:buSzTx/>
                        <a:buFontTx/>
                        <a:buNone/>
                        <a:tabLst/>
                        <a:defRPr/>
                      </a:pPr>
                      <a:r>
                        <a:rPr lang="it-IT" sz="2800" b="0" dirty="0" smtClean="0">
                          <a:solidFill>
                            <a:srgbClr val="C00000"/>
                          </a:solidFill>
                        </a:rPr>
                        <a:t>Il </a:t>
                      </a:r>
                      <a:r>
                        <a:rPr lang="it-IT" sz="2800" b="0" dirty="0" err="1" smtClean="0">
                          <a:solidFill>
                            <a:srgbClr val="C00000"/>
                          </a:solidFill>
                        </a:rPr>
                        <a:t>Test</a:t>
                      </a:r>
                      <a:r>
                        <a:rPr lang="it-IT" sz="2800" b="0" dirty="0" smtClean="0">
                          <a:solidFill>
                            <a:srgbClr val="C00000"/>
                          </a:solidFill>
                        </a:rPr>
                        <a:t> dei </a:t>
                      </a:r>
                      <a:r>
                        <a:rPr lang="it-IT" sz="2800" b="0" dirty="0" err="1" smtClean="0">
                          <a:solidFill>
                            <a:srgbClr val="C00000"/>
                          </a:solidFill>
                        </a:rPr>
                        <a:t>Punti</a:t>
                      </a:r>
                      <a:r>
                        <a:rPr lang="it-IT" sz="2800" b="0" dirty="0" smtClean="0">
                          <a:solidFill>
                            <a:srgbClr val="C00000"/>
                          </a:solidFill>
                        </a:rPr>
                        <a:t> attivi, </a:t>
                      </a:r>
                      <a:r>
                        <a:rPr lang="it-IT" sz="2800" b="0" dirty="0" err="1" smtClean="0">
                          <a:solidFill>
                            <a:srgbClr val="C00000"/>
                          </a:solidFill>
                        </a:rPr>
                        <a:t>come</a:t>
                      </a:r>
                      <a:r>
                        <a:rPr lang="it-IT" sz="2800" b="0" dirty="0" smtClean="0">
                          <a:solidFill>
                            <a:srgbClr val="C00000"/>
                          </a:solidFill>
                        </a:rPr>
                        <a:t> ogni </a:t>
                      </a:r>
                      <a:r>
                        <a:rPr lang="it-IT" sz="2800" b="0" dirty="0" err="1" smtClean="0">
                          <a:solidFill>
                            <a:srgbClr val="C00000"/>
                          </a:solidFill>
                        </a:rPr>
                        <a:t>altro</a:t>
                      </a:r>
                      <a:r>
                        <a:rPr lang="it-IT" sz="2800" b="0" dirty="0" smtClean="0">
                          <a:solidFill>
                            <a:srgbClr val="C00000"/>
                          </a:solidFill>
                        </a:rPr>
                        <a:t> test,</a:t>
                      </a:r>
                      <a:endParaRPr lang="it-IT" sz="2800" b="0" dirty="0" smtClean="0">
                        <a:solidFill>
                          <a:schemeClr val="tx1">
                            <a:lumMod val="50000"/>
                            <a:lumOff val="50000"/>
                          </a:schemeClr>
                        </a:solidFill>
                      </a:endParaRPr>
                    </a:p>
                    <a:p>
                      <a:pPr algn="just"/>
                      <a:endParaRPr lang="it-IT" sz="2800" dirty="0"/>
                    </a:p>
                  </a:txBody>
                  <a:tcPr>
                    <a:lnB w="12700" cap="flat" cmpd="sng" algn="ctr">
                      <a:solidFill>
                        <a:schemeClr val="bg1"/>
                      </a:solidFill>
                      <a:prstDash val="solid"/>
                      <a:round/>
                      <a:headEnd type="none" w="med" len="med"/>
                      <a:tailEnd type="none" w="med" len="med"/>
                    </a:lnB>
                    <a:solidFill>
                      <a:srgbClr val="FFFF00"/>
                    </a:solidFill>
                  </a:tcPr>
                </a:tc>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it-IT" sz="2400" b="0" dirty="0" smtClean="0">
                          <a:solidFill>
                            <a:schemeClr val="bg1"/>
                          </a:solidFill>
                        </a:rPr>
                        <a:t/>
                      </a:r>
                      <a:br>
                        <a:rPr lang="it-IT" sz="2400" b="0" dirty="0" smtClean="0">
                          <a:solidFill>
                            <a:schemeClr val="bg1"/>
                          </a:solidFill>
                        </a:rPr>
                      </a:br>
                      <a:r>
                        <a:rPr lang="it-IT" sz="2400" b="0" dirty="0" smtClean="0">
                          <a:solidFill>
                            <a:schemeClr val="bg1"/>
                          </a:solidFill>
                        </a:rPr>
                        <a:t>Se </a:t>
                      </a:r>
                      <a:r>
                        <a:rPr lang="it-IT" sz="2400" b="0" dirty="0" err="1" smtClean="0">
                          <a:solidFill>
                            <a:schemeClr val="bg1"/>
                          </a:solidFill>
                        </a:rPr>
                        <a:t>supponiamo</a:t>
                      </a:r>
                      <a:r>
                        <a:rPr lang="it-IT" sz="2400" b="0" dirty="0" smtClean="0">
                          <a:solidFill>
                            <a:schemeClr val="bg1"/>
                          </a:solidFill>
                        </a:rPr>
                        <a:t> che </a:t>
                      </a:r>
                      <a:r>
                        <a:rPr lang="it-IT" sz="2400" b="0" dirty="0" err="1" smtClean="0">
                          <a:solidFill>
                            <a:schemeClr val="bg1"/>
                          </a:solidFill>
                        </a:rPr>
                        <a:t>un</a:t>
                      </a:r>
                      <a:r>
                        <a:rPr lang="it-IT" sz="2400" b="0" dirty="0" smtClean="0">
                          <a:solidFill>
                            <a:schemeClr val="bg1"/>
                          </a:solidFill>
                        </a:rPr>
                        <a:t> dato </a:t>
                      </a:r>
                      <a:r>
                        <a:rPr lang="it-IT" sz="2400" b="0" dirty="0" err="1" smtClean="0">
                          <a:solidFill>
                            <a:schemeClr val="bg1"/>
                          </a:solidFill>
                        </a:rPr>
                        <a:t>antibiotico</a:t>
                      </a:r>
                      <a:r>
                        <a:rPr lang="it-IT" sz="2400" b="0" dirty="0" smtClean="0">
                          <a:solidFill>
                            <a:schemeClr val="bg1"/>
                          </a:solidFill>
                        </a:rPr>
                        <a:t> sia “attivo” </a:t>
                      </a:r>
                      <a:r>
                        <a:rPr lang="it-IT" sz="2400" b="0" dirty="0" err="1" smtClean="0">
                          <a:solidFill>
                            <a:schemeClr val="bg1"/>
                          </a:solidFill>
                        </a:rPr>
                        <a:t>contro</a:t>
                      </a:r>
                      <a:r>
                        <a:rPr lang="it-IT" sz="2400" b="0" dirty="0" smtClean="0">
                          <a:solidFill>
                            <a:schemeClr val="bg1"/>
                          </a:solidFill>
                        </a:rPr>
                        <a:t> lo </a:t>
                      </a:r>
                      <a:r>
                        <a:rPr lang="it-IT" sz="2400" b="0" dirty="0" err="1" smtClean="0">
                          <a:solidFill>
                            <a:schemeClr val="bg1"/>
                          </a:solidFill>
                        </a:rPr>
                        <a:t>streptococco</a:t>
                      </a:r>
                      <a:r>
                        <a:rPr lang="it-IT" sz="2400" b="0" dirty="0" smtClean="0">
                          <a:solidFill>
                            <a:schemeClr val="bg1"/>
                          </a:solidFill>
                        </a:rPr>
                        <a:t>, </a:t>
                      </a:r>
                      <a:r>
                        <a:rPr lang="it-IT" sz="2400" b="0" dirty="0" err="1" smtClean="0">
                          <a:solidFill>
                            <a:schemeClr val="bg1"/>
                          </a:solidFill>
                        </a:rPr>
                        <a:t>quando</a:t>
                      </a:r>
                      <a:r>
                        <a:rPr lang="it-IT" sz="2400" b="0" dirty="0" smtClean="0">
                          <a:solidFill>
                            <a:schemeClr val="bg1"/>
                          </a:solidFill>
                        </a:rPr>
                        <a:t> qualcuno </a:t>
                      </a:r>
                      <a:r>
                        <a:rPr lang="it-IT" sz="2400" b="0" dirty="0" err="1" smtClean="0">
                          <a:solidFill>
                            <a:schemeClr val="bg1"/>
                          </a:solidFill>
                        </a:rPr>
                        <a:t>si</a:t>
                      </a:r>
                      <a:r>
                        <a:rPr lang="it-IT" sz="2400" b="0" dirty="0" smtClean="0">
                          <a:solidFill>
                            <a:schemeClr val="bg1"/>
                          </a:solidFill>
                        </a:rPr>
                        <a:t> presenta </a:t>
                      </a:r>
                      <a:r>
                        <a:rPr lang="it-IT" sz="2400" b="0" dirty="0" err="1" smtClean="0">
                          <a:solidFill>
                            <a:schemeClr val="bg1"/>
                          </a:solidFill>
                        </a:rPr>
                        <a:t>a</a:t>
                      </a:r>
                      <a:r>
                        <a:rPr lang="it-IT" sz="2400" b="0" dirty="0" smtClean="0">
                          <a:solidFill>
                            <a:schemeClr val="bg1"/>
                          </a:solidFill>
                        </a:rPr>
                        <a:t> noi </a:t>
                      </a:r>
                      <a:r>
                        <a:rPr lang="it-IT" sz="2400" b="0" dirty="0" err="1" smtClean="0">
                          <a:solidFill>
                            <a:schemeClr val="bg1"/>
                          </a:solidFill>
                        </a:rPr>
                        <a:t>sofferente</a:t>
                      </a:r>
                      <a:r>
                        <a:rPr lang="it-IT" sz="2400" b="0" dirty="0" smtClean="0">
                          <a:solidFill>
                            <a:schemeClr val="bg1"/>
                          </a:solidFill>
                        </a:rPr>
                        <a:t> di </a:t>
                      </a:r>
                      <a:r>
                        <a:rPr lang="it-IT" sz="2400" b="0" dirty="0" err="1" smtClean="0">
                          <a:solidFill>
                            <a:schemeClr val="bg1"/>
                          </a:solidFill>
                        </a:rPr>
                        <a:t>mal</a:t>
                      </a:r>
                      <a:r>
                        <a:rPr lang="it-IT" sz="2400" b="0" dirty="0" smtClean="0">
                          <a:solidFill>
                            <a:schemeClr val="bg1"/>
                          </a:solidFill>
                        </a:rPr>
                        <a:t> di </a:t>
                      </a:r>
                      <a:r>
                        <a:rPr lang="it-IT" sz="2400" b="0" dirty="0" err="1" smtClean="0">
                          <a:solidFill>
                            <a:schemeClr val="bg1"/>
                          </a:solidFill>
                        </a:rPr>
                        <a:t>gola</a:t>
                      </a:r>
                      <a:r>
                        <a:rPr lang="it-IT" sz="2400" b="0" dirty="0" smtClean="0">
                          <a:solidFill>
                            <a:schemeClr val="bg1"/>
                          </a:solidFill>
                        </a:rPr>
                        <a:t> e </a:t>
                      </a:r>
                      <a:r>
                        <a:rPr lang="it-IT" sz="2400" b="0" dirty="0" err="1" smtClean="0">
                          <a:solidFill>
                            <a:schemeClr val="bg1"/>
                          </a:solidFill>
                        </a:rPr>
                        <a:t>febbre</a:t>
                      </a:r>
                      <a:r>
                        <a:rPr lang="it-IT" sz="2400" b="0" dirty="0" smtClean="0">
                          <a:solidFill>
                            <a:schemeClr val="bg1"/>
                          </a:solidFill>
                        </a:rPr>
                        <a:t> alta, </a:t>
                      </a:r>
                      <a:r>
                        <a:rPr lang="it-IT" sz="2400" b="0" dirty="0" err="1" smtClean="0">
                          <a:solidFill>
                            <a:schemeClr val="bg1"/>
                          </a:solidFill>
                        </a:rPr>
                        <a:t>possiamo</a:t>
                      </a:r>
                      <a:r>
                        <a:rPr lang="it-IT" sz="2400" b="0" dirty="0" smtClean="0">
                          <a:solidFill>
                            <a:schemeClr val="bg1"/>
                          </a:solidFill>
                        </a:rPr>
                        <a:t> fargli </a:t>
                      </a:r>
                      <a:r>
                        <a:rPr lang="it-IT" sz="2400" b="0" dirty="0" err="1" smtClean="0">
                          <a:solidFill>
                            <a:schemeClr val="bg1"/>
                          </a:solidFill>
                        </a:rPr>
                        <a:t>assumere</a:t>
                      </a:r>
                      <a:r>
                        <a:rPr lang="it-IT" sz="2400" b="0" dirty="0" smtClean="0">
                          <a:solidFill>
                            <a:schemeClr val="bg1"/>
                          </a:solidFill>
                        </a:rPr>
                        <a:t> qualche </a:t>
                      </a:r>
                      <a:r>
                        <a:rPr lang="it-IT" sz="2400" b="0" dirty="0" err="1" smtClean="0">
                          <a:solidFill>
                            <a:schemeClr val="bg1"/>
                          </a:solidFill>
                        </a:rPr>
                        <a:t>compressa</a:t>
                      </a:r>
                      <a:r>
                        <a:rPr lang="it-IT" sz="2400" b="0" dirty="0" smtClean="0">
                          <a:solidFill>
                            <a:schemeClr val="bg1"/>
                          </a:solidFill>
                        </a:rPr>
                        <a:t> di </a:t>
                      </a:r>
                      <a:r>
                        <a:rPr lang="it-IT" sz="2400" b="0" dirty="0" err="1" smtClean="0">
                          <a:solidFill>
                            <a:schemeClr val="bg1"/>
                          </a:solidFill>
                        </a:rPr>
                        <a:t>amoxicillina</a:t>
                      </a:r>
                      <a:r>
                        <a:rPr lang="it-IT" sz="2400" b="0" dirty="0" smtClean="0">
                          <a:solidFill>
                            <a:schemeClr val="bg1"/>
                          </a:solidFill>
                        </a:rPr>
                        <a:t>, </a:t>
                      </a:r>
                      <a:r>
                        <a:rPr lang="it-IT" sz="2400" b="0" dirty="0" err="1" smtClean="0">
                          <a:solidFill>
                            <a:schemeClr val="bg1"/>
                          </a:solidFill>
                        </a:rPr>
                        <a:t>ma</a:t>
                      </a:r>
                      <a:r>
                        <a:rPr lang="it-IT" sz="2400" b="0" dirty="0" smtClean="0">
                          <a:solidFill>
                            <a:schemeClr val="bg1"/>
                          </a:solidFill>
                        </a:rPr>
                        <a:t> per </a:t>
                      </a:r>
                      <a:r>
                        <a:rPr lang="it-IT" sz="2400" b="0" dirty="0" err="1" smtClean="0">
                          <a:solidFill>
                            <a:schemeClr val="bg1"/>
                          </a:solidFill>
                        </a:rPr>
                        <a:t>essere</a:t>
                      </a:r>
                      <a:r>
                        <a:rPr lang="it-IT" sz="2400" b="0" dirty="0" smtClean="0">
                          <a:solidFill>
                            <a:schemeClr val="bg1"/>
                          </a:solidFill>
                        </a:rPr>
                        <a:t> sicuri </a:t>
                      </a:r>
                      <a:r>
                        <a:rPr lang="it-IT" sz="2400" b="0" dirty="0" err="1" smtClean="0">
                          <a:solidFill>
                            <a:schemeClr val="bg1"/>
                          </a:solidFill>
                        </a:rPr>
                        <a:t>che</a:t>
                      </a:r>
                      <a:r>
                        <a:rPr lang="it-IT" sz="2400" b="0" dirty="0" smtClean="0">
                          <a:solidFill>
                            <a:schemeClr val="bg1"/>
                          </a:solidFill>
                        </a:rPr>
                        <a:t> questo </a:t>
                      </a:r>
                      <a:r>
                        <a:rPr lang="it-IT" sz="2400" b="0" dirty="0" err="1" smtClean="0">
                          <a:solidFill>
                            <a:schemeClr val="bg1"/>
                          </a:solidFill>
                        </a:rPr>
                        <a:t>è</a:t>
                      </a:r>
                      <a:r>
                        <a:rPr lang="it-IT" sz="2400" b="0" dirty="0" smtClean="0">
                          <a:solidFill>
                            <a:schemeClr val="bg1"/>
                          </a:solidFill>
                        </a:rPr>
                        <a:t> davvero “attivo” </a:t>
                      </a:r>
                      <a:r>
                        <a:rPr lang="it-IT" sz="2400" b="0" dirty="0" err="1" smtClean="0">
                          <a:solidFill>
                            <a:schemeClr val="bg1"/>
                          </a:solidFill>
                        </a:rPr>
                        <a:t>possiamo</a:t>
                      </a:r>
                      <a:r>
                        <a:rPr lang="it-IT" sz="2400" b="0" dirty="0" smtClean="0">
                          <a:solidFill>
                            <a:schemeClr val="bg1"/>
                          </a:solidFill>
                        </a:rPr>
                        <a:t> chiederlo </a:t>
                      </a:r>
                      <a:r>
                        <a:rPr lang="it-IT" sz="2400" b="0" dirty="0" err="1" smtClean="0">
                          <a:solidFill>
                            <a:schemeClr val="bg1"/>
                          </a:solidFill>
                        </a:rPr>
                        <a:t>direttamente</a:t>
                      </a:r>
                      <a:r>
                        <a:rPr lang="it-IT" sz="2400" b="0" dirty="0" smtClean="0">
                          <a:solidFill>
                            <a:schemeClr val="bg1"/>
                          </a:solidFill>
                        </a:rPr>
                        <a:t> alla </a:t>
                      </a:r>
                      <a:r>
                        <a:rPr lang="it-IT" sz="2400" b="0" dirty="0" err="1" smtClean="0">
                          <a:solidFill>
                            <a:schemeClr val="bg1"/>
                          </a:solidFill>
                        </a:rPr>
                        <a:t>gola</a:t>
                      </a:r>
                      <a:r>
                        <a:rPr lang="it-IT" sz="2400" b="0" dirty="0" smtClean="0">
                          <a:solidFill>
                            <a:schemeClr val="bg1"/>
                          </a:solidFill>
                        </a:rPr>
                        <a:t> con </a:t>
                      </a:r>
                      <a:r>
                        <a:rPr lang="it-IT" sz="2400" b="0" dirty="0" err="1" smtClean="0">
                          <a:solidFill>
                            <a:schemeClr val="bg1"/>
                          </a:solidFill>
                        </a:rPr>
                        <a:t>un</a:t>
                      </a:r>
                      <a:r>
                        <a:rPr lang="it-IT" sz="2400" b="0" dirty="0" smtClean="0">
                          <a:solidFill>
                            <a:schemeClr val="bg1"/>
                          </a:solidFill>
                        </a:rPr>
                        <a:t> semplice </a:t>
                      </a:r>
                      <a:r>
                        <a:rPr lang="it-IT" sz="2400" b="0" dirty="0" err="1" smtClean="0">
                          <a:solidFill>
                            <a:schemeClr val="bg1"/>
                          </a:solidFill>
                        </a:rPr>
                        <a:t>test</a:t>
                      </a:r>
                      <a:r>
                        <a:rPr lang="it-IT" sz="2400" b="0" dirty="0" smtClean="0">
                          <a:solidFill>
                            <a:schemeClr val="bg1"/>
                          </a:solidFill>
                        </a:rPr>
                        <a:t> di </a:t>
                      </a:r>
                      <a:r>
                        <a:rPr lang="it-IT" sz="2400" b="0" dirty="0" err="1" smtClean="0">
                          <a:solidFill>
                            <a:schemeClr val="bg1"/>
                          </a:solidFill>
                        </a:rPr>
                        <a:t>ricerca</a:t>
                      </a:r>
                      <a:r>
                        <a:rPr lang="it-IT" sz="2400" b="0" dirty="0" smtClean="0">
                          <a:solidFill>
                            <a:schemeClr val="bg1"/>
                          </a:solidFill>
                        </a:rPr>
                        <a:t> dello </a:t>
                      </a:r>
                      <a:r>
                        <a:rPr lang="it-IT" sz="2400" b="0" dirty="0" err="1" smtClean="0">
                          <a:solidFill>
                            <a:schemeClr val="bg1"/>
                          </a:solidFill>
                        </a:rPr>
                        <a:t>streptococco</a:t>
                      </a:r>
                      <a:r>
                        <a:rPr lang="it-IT" sz="2400" b="0" dirty="0" smtClean="0">
                          <a:solidFill>
                            <a:schemeClr val="bg1"/>
                          </a:solidFill>
                        </a:rPr>
                        <a:t>.</a:t>
                      </a:r>
                    </a:p>
                    <a:p>
                      <a:pPr algn="just"/>
                      <a:endParaRPr lang="it-IT"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r>
              <a:tr h="370840">
                <a:tc>
                  <a:txBody>
                    <a:bodyPr/>
                    <a:lstStyle/>
                    <a:p>
                      <a:pPr algn="just">
                        <a:defRPr/>
                      </a:pPr>
                      <a:endParaRPr lang="it-IT" sz="2800" dirty="0" smtClean="0">
                        <a:solidFill>
                          <a:srgbClr val="C00000"/>
                        </a:solidFill>
                      </a:endParaRPr>
                    </a:p>
                    <a:p>
                      <a:pPr algn="r">
                        <a:defRPr/>
                      </a:pPr>
                      <a:r>
                        <a:rPr lang="it-IT" sz="2800" dirty="0" smtClean="0">
                          <a:solidFill>
                            <a:srgbClr val="C00000"/>
                          </a:solidFill>
                        </a:rPr>
                        <a:t>è </a:t>
                      </a:r>
                      <a:r>
                        <a:rPr lang="it-IT" sz="2800" dirty="0" err="1" smtClean="0">
                          <a:solidFill>
                            <a:srgbClr val="C00000"/>
                          </a:solidFill>
                        </a:rPr>
                        <a:t>da</a:t>
                      </a:r>
                      <a:r>
                        <a:rPr lang="it-IT" sz="2800" dirty="0" smtClean="0">
                          <a:solidFill>
                            <a:srgbClr val="C00000"/>
                          </a:solidFill>
                        </a:rPr>
                        <a:t> applicare </a:t>
                      </a:r>
                      <a:r>
                        <a:rPr lang="it-IT" sz="2800" dirty="0" err="1" smtClean="0">
                          <a:solidFill>
                            <a:srgbClr val="C00000"/>
                          </a:solidFill>
                        </a:rPr>
                        <a:t>PRIMA</a:t>
                      </a:r>
                      <a:r>
                        <a:rPr lang="it-IT" sz="2800" dirty="0" smtClean="0">
                          <a:solidFill>
                            <a:srgbClr val="C00000"/>
                          </a:solidFill>
                        </a:rPr>
                        <a:t> DELLA </a:t>
                      </a:r>
                      <a:r>
                        <a:rPr lang="it-IT" sz="2800" dirty="0" err="1" smtClean="0">
                          <a:solidFill>
                            <a:srgbClr val="C00000"/>
                          </a:solidFill>
                        </a:rPr>
                        <a:t>TERAPIA</a:t>
                      </a:r>
                      <a:r>
                        <a:rPr lang="it-IT" sz="2800" baseline="0" dirty="0" smtClean="0">
                          <a:solidFill>
                            <a:srgbClr val="C00000"/>
                          </a:solidFill>
                        </a:rPr>
                        <a:t> </a:t>
                      </a:r>
                      <a:r>
                        <a:rPr lang="it-IT" sz="2800" dirty="0" smtClean="0">
                          <a:solidFill>
                            <a:srgbClr val="C00000"/>
                          </a:solidFill>
                        </a:rPr>
                        <a:t>per rinforzarne il razionale</a:t>
                      </a:r>
                      <a:r>
                        <a:rPr lang="en-GB" sz="2800" dirty="0" smtClean="0">
                          <a:solidFill>
                            <a:srgbClr val="C00000"/>
                          </a:solidFill>
                        </a:rPr>
                        <a:t>.</a:t>
                      </a:r>
                    </a:p>
                    <a:p>
                      <a:pPr algn="just"/>
                      <a:endParaRPr lang="it-IT"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00"/>
                    </a:solidFill>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rot="-2700000">
            <a:off x="4077611" y="1358817"/>
            <a:ext cx="6135344" cy="1143000"/>
          </a:xfrm>
          <a:prstGeom prst="rect">
            <a:avLst/>
          </a:prstGeom>
          <a:solidFill>
            <a:srgbClr val="92D050"/>
          </a:solidFill>
          <a:ln w="9525">
            <a:noFill/>
            <a:miter lim="800000"/>
            <a:headEnd/>
            <a:tailEnd/>
          </a:ln>
        </p:spPr>
        <p:txBody>
          <a:bodyPr anchor="ctr"/>
          <a:lstStyle/>
          <a:p>
            <a:pPr algn="ctr">
              <a:defRPr/>
            </a:pPr>
            <a:r>
              <a:rPr lang="it-IT" sz="4400" dirty="0" smtClean="0">
                <a:solidFill>
                  <a:srgbClr val="FFFF00"/>
                </a:solidFill>
                <a:latin typeface="+mj-lt"/>
                <a:ea typeface="+mj-ea"/>
                <a:cs typeface="+mj-cs"/>
              </a:rPr>
              <a:t>applicazione</a:t>
            </a:r>
            <a:endParaRPr lang="it-IT" sz="4400" dirty="0">
              <a:solidFill>
                <a:srgbClr val="FFFF00"/>
              </a:solidFill>
              <a:latin typeface="+mj-lt"/>
              <a:ea typeface="+mj-ea"/>
              <a:cs typeface="+mj-cs"/>
            </a:endParaRPr>
          </a:p>
        </p:txBody>
      </p:sp>
    </p:spTree>
  </p:cSld>
  <p:clrMapOvr>
    <a:masterClrMapping/>
  </p:clrMapOvr>
  <p:transition>
    <p:strips dir="l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28680" y="0"/>
            <a:ext cx="8229600" cy="6858000"/>
          </a:xfrm>
        </p:spPr>
        <p:txBody>
          <a:bodyPr/>
          <a:lstStyle/>
          <a:p>
            <a:pPr algn="l"/>
            <a:r>
              <a:rPr lang="en-GB" sz="2800" dirty="0" smtClean="0"/>
              <a:t/>
            </a:r>
            <a:br>
              <a:rPr lang="en-GB" sz="2800" dirty="0" smtClean="0"/>
            </a:br>
            <a:r>
              <a:rPr lang="en-GB" sz="2800" dirty="0" smtClean="0"/>
              <a:t/>
            </a:r>
            <a:br>
              <a:rPr lang="en-GB" sz="2800" dirty="0" smtClean="0"/>
            </a:br>
            <a:r>
              <a:rPr lang="en-GB" sz="2800" dirty="0" smtClean="0"/>
              <a:t/>
            </a:r>
            <a:br>
              <a:rPr lang="en-GB" sz="2800" dirty="0" smtClean="0"/>
            </a:br>
            <a:r>
              <a:rPr lang="it-IT" sz="2800" dirty="0" smtClean="0"/>
              <a:t/>
            </a:r>
            <a:br>
              <a:rPr lang="it-IT" sz="2800" dirty="0" smtClean="0"/>
            </a:br>
            <a:r>
              <a:rPr lang="it-IT" sz="2800" dirty="0" smtClean="0"/>
              <a:t/>
            </a:r>
            <a:br>
              <a:rPr lang="it-IT" sz="2800" dirty="0" smtClean="0"/>
            </a:br>
            <a:r>
              <a:rPr lang="it-IT" sz="2800" dirty="0" smtClean="0"/>
              <a:t/>
            </a:r>
            <a:br>
              <a:rPr lang="it-IT" sz="2800" dirty="0" smtClean="0"/>
            </a:br>
            <a:r>
              <a:rPr lang="it-IT" dirty="0" smtClean="0"/>
              <a:t/>
            </a:r>
            <a:br>
              <a:rPr lang="it-IT" dirty="0" smtClean="0"/>
            </a:br>
            <a:endParaRPr lang="en-GB" dirty="0" smtClean="0"/>
          </a:p>
        </p:txBody>
      </p:sp>
      <p:sp>
        <p:nvSpPr>
          <p:cNvPr id="25603" name="Rettangolo 2"/>
          <p:cNvSpPr>
            <a:spLocks noChangeArrowheads="1"/>
          </p:cNvSpPr>
          <p:nvPr/>
        </p:nvSpPr>
        <p:spPr bwMode="auto">
          <a:xfrm>
            <a:off x="8005763" y="6519863"/>
            <a:ext cx="1138237" cy="338137"/>
          </a:xfrm>
          <a:prstGeom prst="rect">
            <a:avLst/>
          </a:prstGeom>
          <a:noFill/>
          <a:ln w="9525">
            <a:noFill/>
            <a:miter lim="800000"/>
            <a:headEnd/>
            <a:tailEnd/>
          </a:ln>
        </p:spPr>
        <p:txBody>
          <a:bodyPr wrap="none">
            <a:spAutoFit/>
          </a:bodyPr>
          <a:lstStyle/>
          <a:p>
            <a:pPr algn="r"/>
            <a:r>
              <a:rPr lang="en-GB" sz="1600"/>
              <a:t>indicazioni</a:t>
            </a:r>
            <a:endParaRPr lang="en-GB"/>
          </a:p>
        </p:txBody>
      </p:sp>
      <p:graphicFrame>
        <p:nvGraphicFramePr>
          <p:cNvPr id="4" name="Table 3"/>
          <p:cNvGraphicFramePr>
            <a:graphicFrameLocks noGrp="1"/>
          </p:cNvGraphicFramePr>
          <p:nvPr/>
        </p:nvGraphicFramePr>
        <p:xfrm>
          <a:off x="571472" y="687422"/>
          <a:ext cx="8143932" cy="5599098"/>
        </p:xfrm>
        <a:graphic>
          <a:graphicData uri="http://schemas.openxmlformats.org/drawingml/2006/table">
            <a:tbl>
              <a:tblPr firstRow="1" bandRow="1">
                <a:tableStyleId>{5C22544A-7EE6-4342-B048-85BDC9FD1C3A}</a:tableStyleId>
              </a:tblPr>
              <a:tblGrid>
                <a:gridCol w="8143932"/>
              </a:tblGrid>
              <a:tr h="1855577">
                <a:tc>
                  <a:txBody>
                    <a:bodyPr/>
                    <a:lstStyle/>
                    <a:p>
                      <a:pPr algn="just"/>
                      <a:r>
                        <a:rPr lang="it-IT" sz="2800" b="0" dirty="0" smtClean="0">
                          <a:solidFill>
                            <a:schemeClr val="tx1"/>
                          </a:solidFill>
                        </a:rPr>
                        <a:t>Il </a:t>
                      </a:r>
                      <a:r>
                        <a:rPr lang="it-IT" sz="2800" b="0" dirty="0" err="1" smtClean="0">
                          <a:solidFill>
                            <a:schemeClr val="tx1"/>
                          </a:solidFill>
                        </a:rPr>
                        <a:t>Test</a:t>
                      </a:r>
                      <a:r>
                        <a:rPr lang="it-IT" sz="2800" b="0" dirty="0" smtClean="0">
                          <a:solidFill>
                            <a:schemeClr val="tx1"/>
                          </a:solidFill>
                        </a:rPr>
                        <a:t> dei </a:t>
                      </a:r>
                      <a:r>
                        <a:rPr lang="it-IT" sz="2800" b="0" dirty="0" err="1" smtClean="0">
                          <a:solidFill>
                            <a:schemeClr val="tx1"/>
                          </a:solidFill>
                        </a:rPr>
                        <a:t>Punti</a:t>
                      </a:r>
                      <a:r>
                        <a:rPr lang="it-IT" sz="2800" b="0" dirty="0" smtClean="0">
                          <a:solidFill>
                            <a:schemeClr val="tx1"/>
                          </a:solidFill>
                        </a:rPr>
                        <a:t> attivi </a:t>
                      </a:r>
                      <a:r>
                        <a:rPr lang="it-IT" sz="2800" b="0" dirty="0" err="1" smtClean="0">
                          <a:solidFill>
                            <a:schemeClr val="tx1"/>
                          </a:solidFill>
                        </a:rPr>
                        <a:t>consiste</a:t>
                      </a:r>
                      <a:r>
                        <a:rPr lang="it-IT" sz="2800" b="0" dirty="0" smtClean="0">
                          <a:solidFill>
                            <a:schemeClr val="tx1"/>
                          </a:solidFill>
                        </a:rPr>
                        <a:t> nello </a:t>
                      </a:r>
                      <a:r>
                        <a:rPr lang="it-IT" sz="2800" b="0" dirty="0" err="1" smtClean="0">
                          <a:solidFill>
                            <a:schemeClr val="tx1"/>
                          </a:solidFill>
                        </a:rPr>
                        <a:t>stimolare</a:t>
                      </a:r>
                      <a:r>
                        <a:rPr lang="it-IT" sz="2800" b="0" dirty="0" smtClean="0">
                          <a:solidFill>
                            <a:schemeClr val="tx1"/>
                          </a:solidFill>
                        </a:rPr>
                        <a:t> la </a:t>
                      </a:r>
                      <a:r>
                        <a:rPr lang="it-IT" sz="2800" b="0" dirty="0" err="1" smtClean="0">
                          <a:solidFill>
                            <a:schemeClr val="tx1"/>
                          </a:solidFill>
                        </a:rPr>
                        <a:t>pelle</a:t>
                      </a:r>
                      <a:r>
                        <a:rPr lang="it-IT" sz="2800" b="0" dirty="0" smtClean="0">
                          <a:solidFill>
                            <a:schemeClr val="tx1"/>
                          </a:solidFill>
                        </a:rPr>
                        <a:t> fino </a:t>
                      </a:r>
                      <a:r>
                        <a:rPr lang="it-IT" sz="2800" b="0" dirty="0" err="1" smtClean="0">
                          <a:solidFill>
                            <a:schemeClr val="tx1"/>
                          </a:solidFill>
                        </a:rPr>
                        <a:t>a</a:t>
                      </a:r>
                      <a:r>
                        <a:rPr lang="it-IT" sz="2800" b="0" dirty="0" smtClean="0">
                          <a:solidFill>
                            <a:schemeClr val="tx1"/>
                          </a:solidFill>
                        </a:rPr>
                        <a:t> un </a:t>
                      </a:r>
                      <a:r>
                        <a:rPr lang="it-IT" sz="2800" b="0" dirty="0" err="1" smtClean="0">
                          <a:solidFill>
                            <a:schemeClr val="tx1"/>
                          </a:solidFill>
                        </a:rPr>
                        <a:t>grado</a:t>
                      </a:r>
                      <a:r>
                        <a:rPr lang="it-IT" sz="2800" b="0" dirty="0" smtClean="0">
                          <a:solidFill>
                            <a:schemeClr val="tx1"/>
                          </a:solidFill>
                        </a:rPr>
                        <a:t> appropriato, </a:t>
                      </a:r>
                      <a:r>
                        <a:rPr lang="it-IT" sz="2800" b="0" dirty="0" err="1" smtClean="0">
                          <a:solidFill>
                            <a:schemeClr val="tx1"/>
                          </a:solidFill>
                        </a:rPr>
                        <a:t>dopo</a:t>
                      </a:r>
                      <a:r>
                        <a:rPr lang="it-IT" sz="2800" b="0" dirty="0" smtClean="0">
                          <a:solidFill>
                            <a:schemeClr val="tx1"/>
                          </a:solidFill>
                        </a:rPr>
                        <a:t> aver </a:t>
                      </a:r>
                      <a:r>
                        <a:rPr lang="it-IT" sz="2800" b="0" dirty="0" err="1" smtClean="0">
                          <a:solidFill>
                            <a:schemeClr val="tx1"/>
                          </a:solidFill>
                        </a:rPr>
                        <a:t>chiesto</a:t>
                      </a:r>
                      <a:r>
                        <a:rPr lang="it-IT" sz="2800" b="0" dirty="0" smtClean="0">
                          <a:solidFill>
                            <a:schemeClr val="tx1"/>
                          </a:solidFill>
                        </a:rPr>
                        <a:t> al </a:t>
                      </a:r>
                      <a:r>
                        <a:rPr lang="it-IT" sz="2800" b="0" dirty="0" err="1" smtClean="0">
                          <a:solidFill>
                            <a:schemeClr val="tx1"/>
                          </a:solidFill>
                        </a:rPr>
                        <a:t>paziente</a:t>
                      </a:r>
                      <a:r>
                        <a:rPr lang="it-IT" sz="2800" b="0" dirty="0" smtClean="0">
                          <a:solidFill>
                            <a:schemeClr val="tx1"/>
                          </a:solidFill>
                        </a:rPr>
                        <a:t> di </a:t>
                      </a:r>
                      <a:r>
                        <a:rPr lang="it-IT" sz="2800" b="0" dirty="0" err="1" smtClean="0">
                          <a:solidFill>
                            <a:schemeClr val="tx1"/>
                          </a:solidFill>
                        </a:rPr>
                        <a:t>farci</a:t>
                      </a:r>
                      <a:r>
                        <a:rPr lang="it-IT" sz="2800" b="0" dirty="0" smtClean="0">
                          <a:solidFill>
                            <a:schemeClr val="tx1"/>
                          </a:solidFill>
                        </a:rPr>
                        <a:t> sapere </a:t>
                      </a:r>
                      <a:r>
                        <a:rPr lang="it-IT" sz="2800" b="0" dirty="0" err="1" smtClean="0">
                          <a:solidFill>
                            <a:schemeClr val="tx1"/>
                          </a:solidFill>
                        </a:rPr>
                        <a:t>ogni</a:t>
                      </a:r>
                      <a:r>
                        <a:rPr lang="it-IT" sz="2800" b="0" dirty="0" smtClean="0">
                          <a:solidFill>
                            <a:schemeClr val="tx1"/>
                          </a:solidFill>
                        </a:rPr>
                        <a:t> cambiamento </a:t>
                      </a:r>
                      <a:r>
                        <a:rPr lang="it-IT" sz="2800" b="0" dirty="0" err="1" smtClean="0">
                          <a:solidFill>
                            <a:schemeClr val="tx1"/>
                          </a:solidFill>
                        </a:rPr>
                        <a:t>nella</a:t>
                      </a:r>
                      <a:r>
                        <a:rPr lang="it-IT" sz="2800" b="0" dirty="0" smtClean="0">
                          <a:solidFill>
                            <a:schemeClr val="tx1"/>
                          </a:solidFill>
                        </a:rPr>
                        <a:t> percezione </a:t>
                      </a:r>
                      <a:r>
                        <a:rPr lang="it-IT" sz="2800" b="0" dirty="0" err="1" smtClean="0">
                          <a:solidFill>
                            <a:schemeClr val="tx1"/>
                          </a:solidFill>
                        </a:rPr>
                        <a:t>del</a:t>
                      </a:r>
                      <a:r>
                        <a:rPr lang="it-IT" sz="2800" b="0" dirty="0" smtClean="0">
                          <a:solidFill>
                            <a:schemeClr val="tx1"/>
                          </a:solidFill>
                        </a:rPr>
                        <a:t> sintomo </a:t>
                      </a:r>
                      <a:r>
                        <a:rPr lang="it-IT" sz="2800" b="0" dirty="0" err="1" smtClean="0">
                          <a:solidFill>
                            <a:schemeClr val="tx1"/>
                          </a:solidFill>
                        </a:rPr>
                        <a:t>del</a:t>
                      </a:r>
                      <a:r>
                        <a:rPr lang="it-IT" sz="2800" b="0" dirty="0" smtClean="0">
                          <a:solidFill>
                            <a:schemeClr val="tx1"/>
                          </a:solidFill>
                        </a:rPr>
                        <a:t> quale </a:t>
                      </a:r>
                      <a:r>
                        <a:rPr lang="it-IT" sz="2800" b="0" dirty="0" err="1" smtClean="0">
                          <a:solidFill>
                            <a:schemeClr val="tx1"/>
                          </a:solidFill>
                        </a:rPr>
                        <a:t>sta</a:t>
                      </a:r>
                      <a:r>
                        <a:rPr lang="it-IT" sz="2800" b="0" dirty="0" smtClean="0">
                          <a:solidFill>
                            <a:schemeClr val="tx1"/>
                          </a:solidFill>
                        </a:rPr>
                        <a:t> soffrendo. </a:t>
                      </a:r>
                      <a:endParaRPr lang="it-IT" sz="2800" b="0" dirty="0">
                        <a:solidFill>
                          <a:schemeClr val="tx1"/>
                        </a:solidFill>
                      </a:endParaRPr>
                    </a:p>
                  </a:txBody>
                  <a:tcPr>
                    <a:lnB w="12700" cap="flat" cmpd="sng" algn="ctr">
                      <a:solidFill>
                        <a:schemeClr val="bg1"/>
                      </a:solidFill>
                      <a:prstDash val="solid"/>
                      <a:round/>
                      <a:headEnd type="none" w="med" len="med"/>
                      <a:tailEnd type="none" w="med" len="med"/>
                    </a:lnB>
                    <a:solidFill>
                      <a:schemeClr val="bg1"/>
                    </a:solidFill>
                  </a:tcPr>
                </a:tc>
              </a:tr>
              <a:tr h="191499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it-IT" sz="2400" dirty="0" smtClean="0">
                          <a:solidFill>
                            <a:srgbClr val="C00000"/>
                          </a:solidFill>
                        </a:rPr>
                        <a:t>Può </a:t>
                      </a:r>
                      <a:r>
                        <a:rPr lang="it-IT" sz="2400" dirty="0" err="1" smtClean="0">
                          <a:solidFill>
                            <a:srgbClr val="C00000"/>
                          </a:solidFill>
                        </a:rPr>
                        <a:t>essere</a:t>
                      </a:r>
                      <a:r>
                        <a:rPr lang="it-IT" sz="2400" dirty="0" smtClean="0">
                          <a:solidFill>
                            <a:srgbClr val="C00000"/>
                          </a:solidFill>
                        </a:rPr>
                        <a:t> eseguito </a:t>
                      </a:r>
                      <a:r>
                        <a:rPr lang="it-IT" sz="2400" dirty="0" err="1" smtClean="0">
                          <a:solidFill>
                            <a:srgbClr val="C00000"/>
                          </a:solidFill>
                        </a:rPr>
                        <a:t>sia</a:t>
                      </a:r>
                      <a:r>
                        <a:rPr lang="it-IT" sz="2400" dirty="0" smtClean="0">
                          <a:solidFill>
                            <a:srgbClr val="C00000"/>
                          </a:solidFill>
                        </a:rPr>
                        <a:t> manualmente </a:t>
                      </a:r>
                      <a:r>
                        <a:rPr lang="it-IT" sz="2400" dirty="0" err="1" smtClean="0">
                          <a:solidFill>
                            <a:srgbClr val="C00000"/>
                          </a:solidFill>
                        </a:rPr>
                        <a:t>che</a:t>
                      </a:r>
                      <a:r>
                        <a:rPr lang="it-IT" sz="2400" dirty="0" smtClean="0">
                          <a:solidFill>
                            <a:srgbClr val="C00000"/>
                          </a:solidFill>
                        </a:rPr>
                        <a:t> strumentalmente, </a:t>
                      </a:r>
                      <a:r>
                        <a:rPr lang="it-IT" sz="2400" dirty="0" err="1" smtClean="0">
                          <a:solidFill>
                            <a:srgbClr val="C00000"/>
                          </a:solidFill>
                        </a:rPr>
                        <a:t>pizzicando</a:t>
                      </a:r>
                      <a:r>
                        <a:rPr lang="it-IT" sz="2400" dirty="0" smtClean="0">
                          <a:solidFill>
                            <a:srgbClr val="C00000"/>
                          </a:solidFill>
                        </a:rPr>
                        <a:t> tra </a:t>
                      </a:r>
                      <a:r>
                        <a:rPr lang="it-IT" sz="2400" dirty="0" err="1" smtClean="0">
                          <a:solidFill>
                            <a:srgbClr val="C00000"/>
                          </a:solidFill>
                        </a:rPr>
                        <a:t>pollice</a:t>
                      </a:r>
                      <a:r>
                        <a:rPr lang="it-IT" sz="2400" dirty="0" smtClean="0">
                          <a:solidFill>
                            <a:srgbClr val="C00000"/>
                          </a:solidFill>
                        </a:rPr>
                        <a:t> e </a:t>
                      </a:r>
                      <a:r>
                        <a:rPr lang="it-IT" sz="2400" dirty="0" err="1" smtClean="0">
                          <a:solidFill>
                            <a:srgbClr val="C00000"/>
                          </a:solidFill>
                        </a:rPr>
                        <a:t>indice</a:t>
                      </a:r>
                      <a:r>
                        <a:rPr lang="it-IT" sz="2400" dirty="0" smtClean="0">
                          <a:solidFill>
                            <a:srgbClr val="C00000"/>
                          </a:solidFill>
                        </a:rPr>
                        <a:t> la </a:t>
                      </a:r>
                      <a:r>
                        <a:rPr lang="it-IT" sz="2400" dirty="0" err="1" smtClean="0">
                          <a:solidFill>
                            <a:srgbClr val="C00000"/>
                          </a:solidFill>
                        </a:rPr>
                        <a:t>pelle</a:t>
                      </a:r>
                      <a:r>
                        <a:rPr lang="it-IT" sz="2400" dirty="0" smtClean="0">
                          <a:solidFill>
                            <a:srgbClr val="C00000"/>
                          </a:solidFill>
                        </a:rPr>
                        <a:t> corrispondente </a:t>
                      </a:r>
                      <a:r>
                        <a:rPr lang="it-IT" sz="2400" dirty="0" err="1" smtClean="0">
                          <a:solidFill>
                            <a:srgbClr val="C00000"/>
                          </a:solidFill>
                        </a:rPr>
                        <a:t>al</a:t>
                      </a:r>
                      <a:r>
                        <a:rPr lang="it-IT" sz="2400" dirty="0" smtClean="0">
                          <a:solidFill>
                            <a:srgbClr val="C00000"/>
                          </a:solidFill>
                        </a:rPr>
                        <a:t> punto </a:t>
                      </a:r>
                      <a:r>
                        <a:rPr lang="it-IT" sz="2400" dirty="0" err="1" smtClean="0">
                          <a:solidFill>
                            <a:srgbClr val="C00000"/>
                          </a:solidFill>
                        </a:rPr>
                        <a:t>scelto</a:t>
                      </a:r>
                      <a:r>
                        <a:rPr lang="it-IT" sz="2400" dirty="0" smtClean="0">
                          <a:solidFill>
                            <a:srgbClr val="C00000"/>
                          </a:solidFill>
                        </a:rPr>
                        <a:t>, </a:t>
                      </a:r>
                      <a:r>
                        <a:rPr lang="it-IT" sz="2400" dirty="0" err="1" smtClean="0">
                          <a:solidFill>
                            <a:srgbClr val="C00000"/>
                          </a:solidFill>
                        </a:rPr>
                        <a:t>o</a:t>
                      </a:r>
                      <a:r>
                        <a:rPr lang="it-IT" sz="2400" dirty="0" smtClean="0">
                          <a:solidFill>
                            <a:srgbClr val="C00000"/>
                          </a:solidFill>
                        </a:rPr>
                        <a:t> premendo </a:t>
                      </a:r>
                      <a:r>
                        <a:rPr lang="it-IT" sz="2400" dirty="0" err="1" smtClean="0">
                          <a:solidFill>
                            <a:srgbClr val="C00000"/>
                          </a:solidFill>
                        </a:rPr>
                        <a:t>delicatamente</a:t>
                      </a:r>
                      <a:r>
                        <a:rPr lang="it-IT" sz="2400" dirty="0" smtClean="0">
                          <a:solidFill>
                            <a:srgbClr val="C00000"/>
                          </a:solidFill>
                        </a:rPr>
                        <a:t> la </a:t>
                      </a:r>
                      <a:r>
                        <a:rPr lang="it-IT" sz="2400" dirty="0" err="1" smtClean="0">
                          <a:solidFill>
                            <a:srgbClr val="C00000"/>
                          </a:solidFill>
                        </a:rPr>
                        <a:t>punta</a:t>
                      </a:r>
                      <a:r>
                        <a:rPr lang="it-IT" sz="2400" dirty="0" smtClean="0">
                          <a:solidFill>
                            <a:srgbClr val="C00000"/>
                          </a:solidFill>
                        </a:rPr>
                        <a:t> di </a:t>
                      </a:r>
                      <a:r>
                        <a:rPr lang="it-IT" sz="2400" dirty="0" err="1" smtClean="0">
                          <a:solidFill>
                            <a:srgbClr val="C00000"/>
                          </a:solidFill>
                        </a:rPr>
                        <a:t>un</a:t>
                      </a:r>
                      <a:r>
                        <a:rPr lang="it-IT" sz="2400" dirty="0" smtClean="0">
                          <a:solidFill>
                            <a:srgbClr val="C00000"/>
                          </a:solidFill>
                        </a:rPr>
                        <a:t> ago, </a:t>
                      </a:r>
                      <a:r>
                        <a:rPr lang="it-IT" sz="2400" dirty="0" err="1" smtClean="0">
                          <a:solidFill>
                            <a:srgbClr val="C00000"/>
                          </a:solidFill>
                        </a:rPr>
                        <a:t>o</a:t>
                      </a:r>
                      <a:r>
                        <a:rPr lang="it-IT" sz="2400" dirty="0" smtClean="0">
                          <a:solidFill>
                            <a:srgbClr val="C00000"/>
                          </a:solidFill>
                        </a:rPr>
                        <a:t> anche </a:t>
                      </a:r>
                      <a:r>
                        <a:rPr lang="it-IT" sz="2400" dirty="0" err="1" smtClean="0">
                          <a:solidFill>
                            <a:srgbClr val="C00000"/>
                          </a:solidFill>
                        </a:rPr>
                        <a:t>di</a:t>
                      </a:r>
                      <a:r>
                        <a:rPr lang="it-IT" sz="2400" dirty="0" smtClean="0">
                          <a:solidFill>
                            <a:srgbClr val="C00000"/>
                          </a:solidFill>
                        </a:rPr>
                        <a:t> una </a:t>
                      </a:r>
                      <a:r>
                        <a:rPr lang="it-IT" sz="2400" dirty="0" err="1" smtClean="0">
                          <a:solidFill>
                            <a:srgbClr val="C00000"/>
                          </a:solidFill>
                        </a:rPr>
                        <a:t>penna</a:t>
                      </a:r>
                      <a:r>
                        <a:rPr lang="it-IT" sz="2400" dirty="0" smtClean="0">
                          <a:solidFill>
                            <a:srgbClr val="C00000"/>
                          </a:solidFill>
                        </a:rPr>
                        <a:t>, </a:t>
                      </a:r>
                      <a:r>
                        <a:rPr lang="it-IT" sz="2400" dirty="0" err="1" smtClean="0">
                          <a:solidFill>
                            <a:srgbClr val="C00000"/>
                          </a:solidFill>
                        </a:rPr>
                        <a:t>o</a:t>
                      </a:r>
                      <a:r>
                        <a:rPr lang="it-IT" sz="2400" dirty="0" smtClean="0">
                          <a:solidFill>
                            <a:srgbClr val="C00000"/>
                          </a:solidFill>
                        </a:rPr>
                        <a:t> con </a:t>
                      </a:r>
                      <a:r>
                        <a:rPr lang="it-IT" sz="2400" dirty="0" err="1" smtClean="0">
                          <a:solidFill>
                            <a:srgbClr val="C00000"/>
                          </a:solidFill>
                        </a:rPr>
                        <a:t>un</a:t>
                      </a:r>
                      <a:r>
                        <a:rPr lang="it-IT" sz="2400" dirty="0" smtClean="0">
                          <a:solidFill>
                            <a:srgbClr val="C00000"/>
                          </a:solidFill>
                        </a:rPr>
                        <a:t> palpatore </a:t>
                      </a:r>
                      <a:r>
                        <a:rPr lang="it-IT" sz="2400" dirty="0" err="1" smtClean="0">
                          <a:solidFill>
                            <a:srgbClr val="C00000"/>
                          </a:solidFill>
                        </a:rPr>
                        <a:t>auricolare</a:t>
                      </a:r>
                      <a:r>
                        <a:rPr lang="it-IT" sz="2400" dirty="0" smtClean="0">
                          <a:solidFill>
                            <a:srgbClr val="C00000"/>
                          </a:solidFill>
                        </a:rPr>
                        <a:t> o </a:t>
                      </a:r>
                      <a:r>
                        <a:rPr lang="it-IT" sz="2400" dirty="0" err="1" smtClean="0">
                          <a:solidFill>
                            <a:srgbClr val="C00000"/>
                          </a:solidFill>
                        </a:rPr>
                        <a:t>un</a:t>
                      </a:r>
                      <a:r>
                        <a:rPr lang="it-IT" sz="2400" dirty="0" smtClean="0">
                          <a:solidFill>
                            <a:srgbClr val="C00000"/>
                          </a:solidFill>
                        </a:rPr>
                        <a:t> bastoncino </a:t>
                      </a:r>
                      <a:r>
                        <a:rPr lang="it-IT" sz="2400" dirty="0" err="1" smtClean="0">
                          <a:solidFill>
                            <a:srgbClr val="C00000"/>
                          </a:solidFill>
                        </a:rPr>
                        <a:t>di</a:t>
                      </a:r>
                      <a:r>
                        <a:rPr lang="it-IT" sz="2400" dirty="0" smtClean="0">
                          <a:solidFill>
                            <a:srgbClr val="C00000"/>
                          </a:solidFill>
                        </a:rPr>
                        <a:t> vetro (dove </a:t>
                      </a:r>
                      <a:r>
                        <a:rPr lang="it-IT" sz="2400" dirty="0" err="1" smtClean="0">
                          <a:solidFill>
                            <a:srgbClr val="C00000"/>
                          </a:solidFill>
                        </a:rPr>
                        <a:t>la</a:t>
                      </a:r>
                      <a:r>
                        <a:rPr lang="it-IT" sz="2400" dirty="0" smtClean="0">
                          <a:solidFill>
                            <a:srgbClr val="C00000"/>
                          </a:solidFill>
                        </a:rPr>
                        <a:t> pelle </a:t>
                      </a:r>
                      <a:r>
                        <a:rPr lang="it-IT" sz="2400" dirty="0" err="1" smtClean="0">
                          <a:solidFill>
                            <a:srgbClr val="C00000"/>
                          </a:solidFill>
                        </a:rPr>
                        <a:t>non</a:t>
                      </a:r>
                      <a:r>
                        <a:rPr lang="it-IT" sz="2400" dirty="0" smtClean="0">
                          <a:solidFill>
                            <a:srgbClr val="C00000"/>
                          </a:solidFill>
                        </a:rPr>
                        <a:t> sia </a:t>
                      </a:r>
                      <a:r>
                        <a:rPr lang="it-IT" sz="2400" dirty="0" err="1" smtClean="0">
                          <a:solidFill>
                            <a:srgbClr val="C00000"/>
                          </a:solidFill>
                        </a:rPr>
                        <a:t>scollabile</a:t>
                      </a:r>
                      <a:r>
                        <a:rPr lang="it-IT" sz="2400" dirty="0" smtClean="0">
                          <a:solidFill>
                            <a:srgbClr val="C00000"/>
                          </a:solidFill>
                        </a:rPr>
                        <a:t>).</a:t>
                      </a:r>
                      <a:endParaRPr lang="it-IT" sz="2400" b="0" dirty="0" smtClean="0">
                        <a:solidFill>
                          <a:schemeClr val="bg1"/>
                        </a:solidFill>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r>
              <a:tr h="1823281">
                <a:tc>
                  <a:txBody>
                    <a:bodyPr/>
                    <a:lstStyle/>
                    <a:p>
                      <a:pPr algn="just">
                        <a:defRPr/>
                      </a:pPr>
                      <a:r>
                        <a:rPr lang="it-IT" sz="2800" dirty="0" smtClean="0"/>
                        <a:t>Pizzicare </a:t>
                      </a:r>
                      <a:r>
                        <a:rPr lang="it-IT" sz="2800" dirty="0" err="1" smtClean="0"/>
                        <a:t>la</a:t>
                      </a:r>
                      <a:r>
                        <a:rPr lang="it-IT" sz="2800" dirty="0" smtClean="0"/>
                        <a:t> pelle </a:t>
                      </a:r>
                      <a:r>
                        <a:rPr lang="it-IT" sz="2800" dirty="0" err="1" smtClean="0"/>
                        <a:t>è</a:t>
                      </a:r>
                      <a:r>
                        <a:rPr lang="it-IT" sz="2800" dirty="0" smtClean="0"/>
                        <a:t> possibile </a:t>
                      </a:r>
                      <a:r>
                        <a:rPr lang="it-IT" sz="2800" dirty="0" err="1" smtClean="0"/>
                        <a:t>ovunque</a:t>
                      </a:r>
                      <a:r>
                        <a:rPr lang="it-IT" sz="2800" dirty="0" smtClean="0"/>
                        <a:t>, </a:t>
                      </a:r>
                      <a:r>
                        <a:rPr lang="it-IT" sz="2800" dirty="0" err="1" smtClean="0"/>
                        <a:t>eccetto</a:t>
                      </a:r>
                      <a:r>
                        <a:rPr lang="it-IT" sz="2800" dirty="0" smtClean="0"/>
                        <a:t> il </a:t>
                      </a:r>
                      <a:r>
                        <a:rPr lang="it-IT" sz="2800" dirty="0" err="1" smtClean="0"/>
                        <a:t>cranio</a:t>
                      </a:r>
                      <a:r>
                        <a:rPr lang="it-IT" sz="2800" dirty="0" smtClean="0"/>
                        <a:t>, </a:t>
                      </a:r>
                      <a:r>
                        <a:rPr lang="it-IT" sz="2800" dirty="0" err="1" smtClean="0"/>
                        <a:t>l’</a:t>
                      </a:r>
                      <a:r>
                        <a:rPr lang="it-IT" sz="2800" dirty="0" smtClean="0"/>
                        <a:t>orecchio, </a:t>
                      </a:r>
                      <a:r>
                        <a:rPr lang="it-IT" sz="2800" dirty="0" err="1" smtClean="0"/>
                        <a:t>palmo</a:t>
                      </a:r>
                      <a:r>
                        <a:rPr lang="it-IT" sz="2800" dirty="0" smtClean="0"/>
                        <a:t> e </a:t>
                      </a:r>
                      <a:r>
                        <a:rPr lang="it-IT" sz="2800" dirty="0" err="1" smtClean="0"/>
                        <a:t>pianta</a:t>
                      </a:r>
                      <a:r>
                        <a:rPr lang="it-IT" sz="2800" dirty="0" smtClean="0"/>
                        <a:t>, </a:t>
                      </a:r>
                      <a:r>
                        <a:rPr lang="it-IT" sz="2800" dirty="0" err="1" smtClean="0"/>
                        <a:t>dove</a:t>
                      </a:r>
                      <a:r>
                        <a:rPr lang="it-IT" sz="2800" dirty="0" smtClean="0"/>
                        <a:t> il </a:t>
                      </a:r>
                      <a:r>
                        <a:rPr lang="it-IT" sz="2800" dirty="0" err="1" smtClean="0"/>
                        <a:t>Test</a:t>
                      </a:r>
                      <a:r>
                        <a:rPr lang="it-IT" sz="2800" dirty="0" smtClean="0"/>
                        <a:t> dei </a:t>
                      </a:r>
                      <a:r>
                        <a:rPr lang="it-IT" sz="2800" dirty="0" err="1" smtClean="0"/>
                        <a:t>Punti</a:t>
                      </a:r>
                      <a:r>
                        <a:rPr lang="it-IT" sz="2800" dirty="0" smtClean="0"/>
                        <a:t> Attivi </a:t>
                      </a:r>
                      <a:r>
                        <a:rPr lang="it-IT" sz="2800" dirty="0" err="1" smtClean="0"/>
                        <a:t>è</a:t>
                      </a:r>
                      <a:r>
                        <a:rPr lang="it-IT" sz="2800" dirty="0" smtClean="0"/>
                        <a:t> eseguibile </a:t>
                      </a:r>
                      <a:r>
                        <a:rPr lang="it-IT" sz="2800" dirty="0" err="1" smtClean="0"/>
                        <a:t>solo</a:t>
                      </a:r>
                      <a:r>
                        <a:rPr lang="it-IT" sz="2800" dirty="0" smtClean="0"/>
                        <a:t> con </a:t>
                      </a:r>
                      <a:r>
                        <a:rPr lang="it-IT" sz="2800" dirty="0" err="1" smtClean="0"/>
                        <a:t>l’</a:t>
                      </a:r>
                      <a:r>
                        <a:rPr lang="it-IT" sz="2800" dirty="0" smtClean="0"/>
                        <a:t>ago </a:t>
                      </a:r>
                      <a:r>
                        <a:rPr lang="it-IT" sz="2800" dirty="0" err="1" smtClean="0"/>
                        <a:t>o</a:t>
                      </a:r>
                      <a:r>
                        <a:rPr lang="it-IT" sz="2800" dirty="0" smtClean="0"/>
                        <a:t> altri </a:t>
                      </a:r>
                      <a:r>
                        <a:rPr lang="it-IT" sz="2800" dirty="0" err="1" smtClean="0"/>
                        <a:t>strumenti</a:t>
                      </a:r>
                      <a:r>
                        <a:rPr lang="it-IT" sz="2800" dirty="0" smtClean="0"/>
                        <a:t>. </a:t>
                      </a:r>
                      <a:endParaRPr lang="it-IT"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rot="2700000">
            <a:off x="3698875" y="4884738"/>
            <a:ext cx="8229600" cy="1143000"/>
          </a:xfrm>
          <a:prstGeom prst="rect">
            <a:avLst/>
          </a:prstGeom>
          <a:solidFill>
            <a:schemeClr val="accent5">
              <a:lumMod val="20000"/>
              <a:lumOff val="80000"/>
            </a:schemeClr>
          </a:solidFill>
          <a:ln w="9525">
            <a:noFill/>
            <a:miter lim="800000"/>
            <a:headEnd/>
            <a:tailEnd/>
          </a:ln>
        </p:spPr>
        <p:txBody>
          <a:bodyPr anchor="ctr"/>
          <a:lstStyle/>
          <a:p>
            <a:pPr algn="ctr">
              <a:defRPr/>
            </a:pPr>
            <a:r>
              <a:rPr lang="it-IT" sz="4400" dirty="0">
                <a:solidFill>
                  <a:srgbClr val="0070C0"/>
                </a:solidFill>
                <a:latin typeface="+mj-lt"/>
                <a:ea typeface="+mj-ea"/>
                <a:cs typeface="+mj-cs"/>
              </a:rPr>
              <a:t>indicazioni</a:t>
            </a:r>
          </a:p>
        </p:txBody>
      </p:sp>
    </p:spTree>
  </p:cSld>
  <p:clrMapOvr>
    <a:masterClrMapping/>
  </p:clrMapOvr>
  <p:transition>
    <p:strips/>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929063" y="1214438"/>
            <a:ext cx="4714875" cy="2286000"/>
          </a:xfrm>
          <a:solidFill>
            <a:schemeClr val="accent5">
              <a:lumMod val="20000"/>
              <a:lumOff val="80000"/>
            </a:schemeClr>
          </a:solidFill>
        </p:spPr>
        <p:txBody>
          <a:bodyPr/>
          <a:lstStyle/>
          <a:p>
            <a:pPr algn="l"/>
            <a:r>
              <a:rPr lang="en-GB" sz="3600" dirty="0" smtClean="0">
                <a:solidFill>
                  <a:srgbClr val="C00000"/>
                </a:solidFill>
              </a:rPr>
              <a:t/>
            </a:r>
            <a:br>
              <a:rPr lang="en-GB" sz="3600" dirty="0" smtClean="0">
                <a:solidFill>
                  <a:srgbClr val="C00000"/>
                </a:solidFill>
              </a:rPr>
            </a:br>
            <a:r>
              <a:rPr lang="en-GB" sz="3600" dirty="0" smtClean="0">
                <a:solidFill>
                  <a:srgbClr val="C00000"/>
                </a:solidFill>
              </a:rPr>
              <a:t/>
            </a:r>
            <a:br>
              <a:rPr lang="en-GB" sz="3600" dirty="0" smtClean="0">
                <a:solidFill>
                  <a:srgbClr val="C00000"/>
                </a:solidFill>
              </a:rPr>
            </a:br>
            <a:r>
              <a:rPr lang="it-IT" sz="3600" dirty="0" smtClean="0">
                <a:solidFill>
                  <a:srgbClr val="C00000"/>
                </a:solidFill>
              </a:rPr>
              <a:t> </a:t>
            </a:r>
            <a:br>
              <a:rPr lang="it-IT" sz="3600" dirty="0" smtClean="0">
                <a:solidFill>
                  <a:srgbClr val="C00000"/>
                </a:solidFill>
              </a:rPr>
            </a:br>
            <a:r>
              <a:rPr lang="it-IT" sz="3600" dirty="0" smtClean="0">
                <a:solidFill>
                  <a:srgbClr val="C00000"/>
                </a:solidFill>
              </a:rPr>
              <a:t>La </a:t>
            </a:r>
            <a:r>
              <a:rPr lang="it-IT" sz="3600" dirty="0" err="1" smtClean="0">
                <a:solidFill>
                  <a:srgbClr val="C00000"/>
                </a:solidFill>
              </a:rPr>
              <a:t>principale</a:t>
            </a:r>
            <a:r>
              <a:rPr lang="it-IT" sz="3600" dirty="0" smtClean="0">
                <a:solidFill>
                  <a:srgbClr val="C00000"/>
                </a:solidFill>
              </a:rPr>
              <a:t> indicazione </a:t>
            </a:r>
            <a:r>
              <a:rPr lang="it-IT" sz="3600" dirty="0" err="1" smtClean="0">
                <a:solidFill>
                  <a:srgbClr val="C00000"/>
                </a:solidFill>
              </a:rPr>
              <a:t>del</a:t>
            </a:r>
            <a:r>
              <a:rPr lang="it-IT" sz="3600" dirty="0" smtClean="0">
                <a:solidFill>
                  <a:srgbClr val="C00000"/>
                </a:solidFill>
              </a:rPr>
              <a:t> Test </a:t>
            </a:r>
            <a:r>
              <a:rPr lang="it-IT" sz="3600" dirty="0" err="1" smtClean="0">
                <a:solidFill>
                  <a:srgbClr val="C00000"/>
                </a:solidFill>
              </a:rPr>
              <a:t>dei</a:t>
            </a:r>
            <a:r>
              <a:rPr lang="it-IT" sz="3600" dirty="0" smtClean="0">
                <a:solidFill>
                  <a:srgbClr val="C00000"/>
                </a:solidFill>
              </a:rPr>
              <a:t> Punti </a:t>
            </a:r>
            <a:r>
              <a:rPr lang="it-IT" sz="3600" dirty="0" err="1" smtClean="0">
                <a:solidFill>
                  <a:srgbClr val="C00000"/>
                </a:solidFill>
              </a:rPr>
              <a:t>Attivi</a:t>
            </a:r>
            <a:r>
              <a:rPr lang="it-IT" sz="3600" dirty="0" smtClean="0">
                <a:solidFill>
                  <a:srgbClr val="C00000"/>
                </a:solidFill>
              </a:rPr>
              <a:t> è </a:t>
            </a:r>
            <a:r>
              <a:rPr lang="it-IT" sz="3600" dirty="0" err="1" smtClean="0">
                <a:solidFill>
                  <a:srgbClr val="C00000"/>
                </a:solidFill>
              </a:rPr>
              <a:t>il</a:t>
            </a:r>
            <a:r>
              <a:rPr lang="it-IT" sz="3600" dirty="0" smtClean="0">
                <a:solidFill>
                  <a:srgbClr val="C00000"/>
                </a:solidFill>
              </a:rPr>
              <a:t> DOLORE </a:t>
            </a:r>
            <a:r>
              <a:rPr lang="it-IT" sz="3600" dirty="0" err="1" smtClean="0">
                <a:solidFill>
                  <a:srgbClr val="C00000"/>
                </a:solidFill>
              </a:rPr>
              <a:t>CONTINUO</a:t>
            </a:r>
            <a:r>
              <a:rPr lang="it-IT" sz="3600" dirty="0" smtClean="0">
                <a:solidFill>
                  <a:srgbClr val="C00000"/>
                </a:solidFill>
              </a:rPr>
              <a:t> E </a:t>
            </a:r>
            <a:r>
              <a:rPr lang="it-IT" sz="3600" dirty="0" err="1" smtClean="0">
                <a:solidFill>
                  <a:srgbClr val="C00000"/>
                </a:solidFill>
              </a:rPr>
              <a:t>IN</a:t>
            </a:r>
            <a:r>
              <a:rPr lang="it-IT" sz="3600" dirty="0" smtClean="0">
                <a:solidFill>
                  <a:srgbClr val="C00000"/>
                </a:solidFill>
              </a:rPr>
              <a:t> ATTO.</a:t>
            </a:r>
            <a:r>
              <a:rPr lang="it-IT" sz="3600" dirty="0" smtClean="0"/>
              <a:t> </a:t>
            </a:r>
            <a:r>
              <a:rPr lang="en-GB" sz="3600" dirty="0" smtClean="0"/>
              <a:t/>
            </a:r>
            <a:br>
              <a:rPr lang="en-GB" sz="3600" dirty="0" smtClean="0"/>
            </a:br>
            <a:r>
              <a:rPr lang="en-GB" sz="3600" dirty="0" smtClean="0"/>
              <a:t/>
            </a:r>
            <a:br>
              <a:rPr lang="en-GB" sz="3600" dirty="0" smtClean="0"/>
            </a:br>
            <a:r>
              <a:rPr lang="it-IT" dirty="0" smtClean="0"/>
              <a:t/>
            </a:r>
            <a:br>
              <a:rPr lang="it-IT" dirty="0" smtClean="0"/>
            </a:br>
            <a:endParaRPr lang="en-GB" dirty="0" smtClean="0"/>
          </a:p>
        </p:txBody>
      </p:sp>
      <p:sp>
        <p:nvSpPr>
          <p:cNvPr id="3" name="Title 1"/>
          <p:cNvSpPr txBox="1">
            <a:spLocks/>
          </p:cNvSpPr>
          <p:nvPr/>
        </p:nvSpPr>
        <p:spPr bwMode="auto">
          <a:xfrm>
            <a:off x="857250" y="3643313"/>
            <a:ext cx="4714875" cy="2571750"/>
          </a:xfrm>
          <a:prstGeom prst="rect">
            <a:avLst/>
          </a:prstGeom>
          <a:solidFill>
            <a:schemeClr val="accent6">
              <a:lumMod val="20000"/>
              <a:lumOff val="80000"/>
            </a:schemeClr>
          </a:solidFill>
          <a:ln w="9525">
            <a:noFill/>
            <a:miter lim="800000"/>
            <a:headEnd/>
            <a:tailEnd/>
          </a:ln>
        </p:spPr>
        <p:txBody>
          <a:bodyPr anchor="ctr"/>
          <a:lstStyle/>
          <a:p>
            <a:pPr eaLnBrk="0" hangingPunct="0">
              <a:defRPr/>
            </a:pPr>
            <a:r>
              <a:rPr lang="en-GB" sz="3600" dirty="0">
                <a:solidFill>
                  <a:srgbClr val="C00000"/>
                </a:solidFill>
                <a:latin typeface="+mj-lt"/>
                <a:ea typeface="+mj-ea"/>
                <a:cs typeface="+mj-cs"/>
              </a:rPr>
              <a:t/>
            </a:r>
            <a:br>
              <a:rPr lang="en-GB" sz="3600" dirty="0">
                <a:solidFill>
                  <a:srgbClr val="C00000"/>
                </a:solidFill>
                <a:latin typeface="+mj-lt"/>
                <a:ea typeface="+mj-ea"/>
                <a:cs typeface="+mj-cs"/>
              </a:rPr>
            </a:br>
            <a:r>
              <a:rPr lang="en-GB" sz="3600" dirty="0">
                <a:latin typeface="+mj-lt"/>
                <a:ea typeface="+mj-ea"/>
                <a:cs typeface="+mj-cs"/>
              </a:rPr>
              <a:t/>
            </a:r>
            <a:br>
              <a:rPr lang="en-GB" sz="3600" dirty="0">
                <a:latin typeface="+mj-lt"/>
                <a:ea typeface="+mj-ea"/>
                <a:cs typeface="+mj-cs"/>
              </a:rPr>
            </a:br>
            <a:r>
              <a:rPr lang="it-IT" sz="3600" dirty="0">
                <a:latin typeface="+mj-lt"/>
                <a:ea typeface="+mj-ea"/>
                <a:cs typeface="+mj-cs"/>
              </a:rPr>
              <a:t>I professionisti esperti possono testare anche altri sintomi diversi dal dolore. (Tabella 2</a:t>
            </a:r>
            <a:r>
              <a:rPr lang="en-GB" sz="3600" dirty="0">
                <a:latin typeface="+mj-lt"/>
                <a:ea typeface="+mj-ea"/>
                <a:cs typeface="+mj-cs"/>
              </a:rPr>
              <a:t>).</a:t>
            </a:r>
            <a:r>
              <a:rPr lang="en-GB" sz="3600" i="1" dirty="0">
                <a:latin typeface="+mj-lt"/>
                <a:ea typeface="+mj-ea"/>
                <a:cs typeface="+mj-cs"/>
              </a:rPr>
              <a:t> </a:t>
            </a:r>
            <a:br>
              <a:rPr lang="en-GB" sz="3600" i="1" dirty="0">
                <a:latin typeface="+mj-lt"/>
                <a:ea typeface="+mj-ea"/>
                <a:cs typeface="+mj-cs"/>
              </a:rPr>
            </a:br>
            <a:r>
              <a:rPr lang="it-IT" sz="4400" dirty="0">
                <a:latin typeface="+mj-lt"/>
                <a:ea typeface="+mj-ea"/>
                <a:cs typeface="+mj-cs"/>
              </a:rPr>
              <a:t/>
            </a:r>
            <a:br>
              <a:rPr lang="it-IT" sz="4400" dirty="0">
                <a:latin typeface="+mj-lt"/>
                <a:ea typeface="+mj-ea"/>
                <a:cs typeface="+mj-cs"/>
              </a:rPr>
            </a:br>
            <a:endParaRPr lang="en-GB" sz="4400" dirty="0">
              <a:latin typeface="+mj-lt"/>
              <a:ea typeface="+mj-ea"/>
              <a:cs typeface="+mj-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nvGraphicFramePr>
        <p:xfrm>
          <a:off x="214313" y="214313"/>
          <a:ext cx="8715436" cy="6357982"/>
        </p:xfrm>
        <a:graphic>
          <a:graphicData uri="http://schemas.openxmlformats.org/drawingml/2006/table">
            <a:tbl>
              <a:tblPr/>
              <a:tblGrid>
                <a:gridCol w="2571768"/>
                <a:gridCol w="1785950"/>
                <a:gridCol w="1306973"/>
                <a:gridCol w="939991"/>
                <a:gridCol w="2110754"/>
              </a:tblGrid>
              <a:tr h="396369">
                <a:tc rowSpan="2">
                  <a:txBody>
                    <a:bodyPr/>
                    <a:lstStyle/>
                    <a:p>
                      <a:pPr algn="l">
                        <a:spcAft>
                          <a:spcPts val="0"/>
                        </a:spcAft>
                      </a:pPr>
                      <a:r>
                        <a:rPr lang="it-IT" sz="1400" b="1" dirty="0">
                          <a:latin typeface="Arial"/>
                          <a:ea typeface="Times New Roman"/>
                          <a:cs typeface="Times New Roman"/>
                        </a:rPr>
                        <a:t>Dolore </a:t>
                      </a:r>
                      <a:r>
                        <a:rPr lang="it-IT" sz="1400" b="1" dirty="0" smtClean="0">
                          <a:latin typeface="Arial"/>
                          <a:ea typeface="Times New Roman"/>
                          <a:cs typeface="Times New Roman"/>
                        </a:rPr>
                        <a:t> o altro</a:t>
                      </a:r>
                      <a:r>
                        <a:rPr lang="it-IT" sz="1400" b="1" baseline="0" dirty="0" smtClean="0">
                          <a:latin typeface="Arial"/>
                          <a:ea typeface="Times New Roman"/>
                          <a:cs typeface="Times New Roman"/>
                        </a:rPr>
                        <a:t> sintomo</a:t>
                      </a:r>
                      <a:endParaRPr lang="it-IT" sz="1400" dirty="0">
                        <a:latin typeface="Arial"/>
                        <a:ea typeface="Times New Roman"/>
                        <a:cs typeface="Times New Roman"/>
                      </a:endParaRPr>
                    </a:p>
                  </a:txBody>
                  <a:tcPr marL="24797" marR="24797" marT="3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rowSpan="2">
                  <a:txBody>
                    <a:bodyPr/>
                    <a:lstStyle/>
                    <a:p>
                      <a:pPr algn="l">
                        <a:spcAft>
                          <a:spcPts val="0"/>
                        </a:spcAft>
                      </a:pPr>
                      <a:r>
                        <a:rPr lang="it-IT" sz="1400" b="1" dirty="0">
                          <a:latin typeface="Arial"/>
                          <a:ea typeface="Times New Roman"/>
                          <a:cs typeface="Times New Roman"/>
                        </a:rPr>
                        <a:t>SOMATICO</a:t>
                      </a:r>
                      <a:endParaRPr lang="it-IT" sz="1400" dirty="0">
                        <a:latin typeface="Arial"/>
                        <a:ea typeface="Times New Roman"/>
                        <a:cs typeface="Times New Roman"/>
                      </a:endParaRPr>
                    </a:p>
                    <a:p>
                      <a:pPr algn="l">
                        <a:spcAft>
                          <a:spcPts val="0"/>
                        </a:spcAft>
                      </a:pPr>
                      <a:r>
                        <a:rPr lang="it-IT" sz="1400" b="1" dirty="0">
                          <a:latin typeface="Arial"/>
                          <a:ea typeface="Times New Roman"/>
                          <a:cs typeface="Times New Roman"/>
                        </a:rPr>
                        <a:t>VISCERALE </a:t>
                      </a:r>
                      <a:endParaRPr lang="it-IT" sz="1400" dirty="0">
                        <a:latin typeface="Arial"/>
                        <a:ea typeface="Times New Roman"/>
                        <a:cs typeface="Times New Roman"/>
                      </a:endParaRPr>
                    </a:p>
                  </a:txBody>
                  <a:tcPr marL="24797" marR="24797" marT="3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gridSpan="3">
                  <a:txBody>
                    <a:bodyPr/>
                    <a:lstStyle/>
                    <a:p>
                      <a:pPr algn="l">
                        <a:spcAft>
                          <a:spcPts val="0"/>
                        </a:spcAft>
                      </a:pPr>
                      <a:r>
                        <a:rPr lang="it-IT" sz="1400" b="1" dirty="0">
                          <a:latin typeface="Arial"/>
                          <a:ea typeface="Times New Roman"/>
                          <a:cs typeface="Times New Roman"/>
                        </a:rPr>
                        <a:t>spontaneo </a:t>
                      </a:r>
                      <a:endParaRPr lang="it-IT" sz="1400" dirty="0">
                        <a:latin typeface="Arial"/>
                        <a:ea typeface="Times New Roman"/>
                        <a:cs typeface="Times New Roman"/>
                      </a:endParaRPr>
                    </a:p>
                  </a:txBody>
                  <a:tcPr marL="24797" marR="24797" marT="3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pPr algn="just">
                        <a:spcAft>
                          <a:spcPts val="0"/>
                        </a:spcAft>
                      </a:pPr>
                      <a:endParaRPr lang="it-IT" sz="1400">
                        <a:latin typeface="Arial"/>
                        <a:ea typeface="Times New Roman"/>
                        <a:cs typeface="Times New Roman"/>
                      </a:endParaRPr>
                    </a:p>
                  </a:txBody>
                  <a:tcPr marL="24797" marR="24797" marT="3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it-IT"/>
                    </a:p>
                  </a:txBody>
                  <a:tcPr/>
                </a:tc>
              </a:tr>
              <a:tr h="1815598">
                <a:tc vMerge="1">
                  <a:txBody>
                    <a:bodyPr/>
                    <a:lstStyle/>
                    <a:p>
                      <a:endParaRPr lang="it-IT"/>
                    </a:p>
                  </a:txBody>
                  <a:tcPr/>
                </a:tc>
                <a:tc vMerge="1">
                  <a:txBody>
                    <a:bodyPr/>
                    <a:lstStyle/>
                    <a:p>
                      <a:endParaRPr lang="it-IT"/>
                    </a:p>
                  </a:txBody>
                  <a:tcPr/>
                </a:tc>
                <a:tc gridSpan="2">
                  <a:txBody>
                    <a:bodyPr/>
                    <a:lstStyle/>
                    <a:p>
                      <a:pPr algn="l">
                        <a:spcAft>
                          <a:spcPts val="0"/>
                        </a:spcAft>
                      </a:pPr>
                      <a:r>
                        <a:rPr lang="it-IT" sz="1400" b="1" dirty="0">
                          <a:latin typeface="Arial"/>
                          <a:ea typeface="Times New Roman"/>
                          <a:cs typeface="Times New Roman"/>
                        </a:rPr>
                        <a:t>provocato </a:t>
                      </a:r>
                      <a:endParaRPr lang="it-IT" sz="1400" dirty="0">
                        <a:latin typeface="Arial"/>
                        <a:ea typeface="Times New Roman"/>
                        <a:cs typeface="Times New Roman"/>
                      </a:endParaRPr>
                    </a:p>
                  </a:txBody>
                  <a:tcPr marL="24797" marR="24797" marT="3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pPr algn="just">
                        <a:spcAft>
                          <a:spcPts val="0"/>
                        </a:spcAft>
                      </a:pPr>
                      <a:endParaRPr lang="it-IT" sz="1400">
                        <a:latin typeface="Arial"/>
                        <a:ea typeface="Times New Roman"/>
                        <a:cs typeface="Times New Roman"/>
                      </a:endParaRPr>
                    </a:p>
                  </a:txBody>
                  <a:tcPr marL="24797" marR="24797" marT="3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spcAft>
                          <a:spcPts val="0"/>
                        </a:spcAft>
                      </a:pPr>
                      <a:r>
                        <a:rPr lang="it-IT" sz="1400" b="1" dirty="0">
                          <a:latin typeface="Arial"/>
                          <a:ea typeface="Times New Roman"/>
                          <a:cs typeface="Times New Roman"/>
                        </a:rPr>
                        <a:t>cinetico </a:t>
                      </a:r>
                      <a:endParaRPr lang="it-IT" sz="1400" dirty="0">
                        <a:latin typeface="Arial"/>
                        <a:ea typeface="Times New Roman"/>
                        <a:cs typeface="Times New Roman"/>
                      </a:endParaRPr>
                    </a:p>
                    <a:p>
                      <a:pPr algn="l">
                        <a:spcAft>
                          <a:spcPts val="0"/>
                        </a:spcAft>
                      </a:pPr>
                      <a:r>
                        <a:rPr lang="it-IT" sz="1400" b="1" dirty="0" err="1">
                          <a:latin typeface="Arial"/>
                          <a:ea typeface="Times New Roman"/>
                          <a:cs typeface="Times New Roman"/>
                        </a:rPr>
                        <a:t>posizionario</a:t>
                      </a:r>
                      <a:r>
                        <a:rPr lang="it-IT" sz="1400" b="1" dirty="0">
                          <a:latin typeface="Arial"/>
                          <a:ea typeface="Times New Roman"/>
                          <a:cs typeface="Times New Roman"/>
                        </a:rPr>
                        <a:t> </a:t>
                      </a:r>
                      <a:endParaRPr lang="it-IT" sz="1400" dirty="0">
                        <a:latin typeface="Arial"/>
                        <a:ea typeface="Times New Roman"/>
                        <a:cs typeface="Times New Roman"/>
                      </a:endParaRPr>
                    </a:p>
                    <a:p>
                      <a:pPr algn="l">
                        <a:spcAft>
                          <a:spcPts val="0"/>
                        </a:spcAft>
                      </a:pPr>
                      <a:r>
                        <a:rPr lang="it-IT" sz="1400" b="1" dirty="0">
                          <a:latin typeface="Arial"/>
                          <a:ea typeface="Times New Roman"/>
                          <a:cs typeface="Times New Roman"/>
                        </a:rPr>
                        <a:t>palpatorio </a:t>
                      </a:r>
                      <a:endParaRPr lang="it-IT" sz="1400" dirty="0">
                        <a:latin typeface="Arial"/>
                        <a:ea typeface="Times New Roman"/>
                        <a:cs typeface="Times New Roman"/>
                      </a:endParaRPr>
                    </a:p>
                  </a:txBody>
                  <a:tcPr marL="24797" marR="24797" marT="3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991153">
                <a:tc>
                  <a:txBody>
                    <a:bodyPr/>
                    <a:lstStyle/>
                    <a:p>
                      <a:pPr algn="l">
                        <a:spcAft>
                          <a:spcPts val="0"/>
                        </a:spcAft>
                      </a:pPr>
                      <a:r>
                        <a:rPr lang="it-IT" sz="1400" dirty="0">
                          <a:latin typeface="Arial"/>
                          <a:ea typeface="Times New Roman"/>
                          <a:cs typeface="Times New Roman"/>
                        </a:rPr>
                        <a:t>Irritazioni </a:t>
                      </a:r>
                      <a:r>
                        <a:rPr lang="it-IT" sz="1400" dirty="0" err="1">
                          <a:latin typeface="Arial"/>
                          <a:ea typeface="Times New Roman"/>
                          <a:cs typeface="Times New Roman"/>
                        </a:rPr>
                        <a:t>estesiche</a:t>
                      </a:r>
                      <a:r>
                        <a:rPr lang="it-IT" sz="1400" dirty="0">
                          <a:latin typeface="Arial"/>
                          <a:ea typeface="Times New Roman"/>
                          <a:cs typeface="Times New Roman"/>
                        </a:rPr>
                        <a:t> diverse dal dolore </a:t>
                      </a:r>
                    </a:p>
                  </a:txBody>
                  <a:tcPr marL="24797" marR="24797" marT="3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gridSpan="4">
                  <a:txBody>
                    <a:bodyPr/>
                    <a:lstStyle/>
                    <a:p>
                      <a:pPr algn="l">
                        <a:spcAft>
                          <a:spcPts val="0"/>
                        </a:spcAft>
                      </a:pPr>
                      <a:r>
                        <a:rPr lang="it-IT" sz="1400" dirty="0">
                          <a:latin typeface="Arial"/>
                          <a:ea typeface="Times New Roman"/>
                          <a:cs typeface="Times New Roman"/>
                        </a:rPr>
                        <a:t>prurito/ bruciore/ sensazione di puntura </a:t>
                      </a:r>
                    </a:p>
                    <a:p>
                      <a:pPr algn="l">
                        <a:spcAft>
                          <a:spcPts val="0"/>
                        </a:spcAft>
                      </a:pPr>
                      <a:r>
                        <a:rPr lang="it-IT" sz="1400" dirty="0">
                          <a:latin typeface="Arial"/>
                          <a:ea typeface="Times New Roman"/>
                          <a:cs typeface="Times New Roman"/>
                        </a:rPr>
                        <a:t>gonfiore/ parestesia </a:t>
                      </a:r>
                    </a:p>
                    <a:p>
                      <a:pPr algn="l">
                        <a:spcAft>
                          <a:spcPts val="0"/>
                        </a:spcAft>
                      </a:pPr>
                      <a:r>
                        <a:rPr lang="it-IT" sz="1400" dirty="0">
                          <a:latin typeface="Arial"/>
                          <a:ea typeface="Times New Roman"/>
                          <a:cs typeface="Times New Roman"/>
                        </a:rPr>
                        <a:t>rumore (tinnito, scroscio articolare) </a:t>
                      </a:r>
                    </a:p>
                  </a:txBody>
                  <a:tcPr marL="24797" marR="24797" marT="3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it-IT"/>
                    </a:p>
                  </a:txBody>
                  <a:tcPr/>
                </a:tc>
                <a:tc hMerge="1">
                  <a:txBody>
                    <a:bodyPr/>
                    <a:lstStyle/>
                    <a:p>
                      <a:endParaRPr lang="it-IT"/>
                    </a:p>
                  </a:txBody>
                  <a:tcPr/>
                </a:tc>
                <a:tc hMerge="1">
                  <a:txBody>
                    <a:bodyPr/>
                    <a:lstStyle/>
                    <a:p>
                      <a:endParaRPr lang="it-IT"/>
                    </a:p>
                  </a:txBody>
                  <a:tcPr/>
                </a:tc>
              </a:tr>
              <a:tr h="512016">
                <a:tc rowSpan="5">
                  <a:txBody>
                    <a:bodyPr/>
                    <a:lstStyle/>
                    <a:p>
                      <a:pPr algn="l">
                        <a:spcAft>
                          <a:spcPts val="0"/>
                        </a:spcAft>
                      </a:pPr>
                      <a:r>
                        <a:rPr lang="it-IT" sz="1400" dirty="0">
                          <a:latin typeface="Arial"/>
                          <a:ea typeface="Times New Roman"/>
                          <a:cs typeface="Times New Roman"/>
                        </a:rPr>
                        <a:t>Limitazioni funzionali dei vari apparati </a:t>
                      </a:r>
                    </a:p>
                  </a:txBody>
                  <a:tcPr marL="24797" marR="24797" marT="3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l">
                        <a:spcAft>
                          <a:spcPts val="0"/>
                        </a:spcAft>
                      </a:pPr>
                      <a:r>
                        <a:rPr lang="it-IT" sz="1400">
                          <a:latin typeface="Arial"/>
                          <a:ea typeface="Times New Roman"/>
                          <a:cs typeface="Times New Roman"/>
                        </a:rPr>
                        <a:t>respiratorio </a:t>
                      </a:r>
                    </a:p>
                  </a:txBody>
                  <a:tcPr marL="24797" marR="24797" marT="3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it-IT"/>
                    </a:p>
                  </a:txBody>
                  <a:tcPr/>
                </a:tc>
                <a:tc gridSpan="2">
                  <a:txBody>
                    <a:bodyPr/>
                    <a:lstStyle/>
                    <a:p>
                      <a:pPr algn="l">
                        <a:spcAft>
                          <a:spcPts val="0"/>
                        </a:spcAft>
                      </a:pPr>
                      <a:r>
                        <a:rPr lang="it-IT" sz="1400">
                          <a:latin typeface="Arial"/>
                          <a:ea typeface="Times New Roman"/>
                          <a:cs typeface="Times New Roman"/>
                        </a:rPr>
                        <a:t>ostruzione nasale, rinorrea, tosse, disfonia, afonia, singhiozzo, dispnea </a:t>
                      </a:r>
                    </a:p>
                  </a:txBody>
                  <a:tcPr marL="24797" marR="24797" marT="3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it-IT"/>
                    </a:p>
                  </a:txBody>
                  <a:tcPr/>
                </a:tc>
              </a:tr>
              <a:tr h="766110">
                <a:tc vMerge="1">
                  <a:txBody>
                    <a:bodyPr/>
                    <a:lstStyle/>
                    <a:p>
                      <a:endParaRPr lang="it-IT"/>
                    </a:p>
                  </a:txBody>
                  <a:tcPr/>
                </a:tc>
                <a:tc gridSpan="2">
                  <a:txBody>
                    <a:bodyPr/>
                    <a:lstStyle/>
                    <a:p>
                      <a:pPr algn="l">
                        <a:spcAft>
                          <a:spcPts val="0"/>
                        </a:spcAft>
                      </a:pPr>
                      <a:r>
                        <a:rPr lang="it-IT" sz="1400" dirty="0">
                          <a:latin typeface="Arial"/>
                          <a:ea typeface="Times New Roman"/>
                          <a:cs typeface="Times New Roman"/>
                        </a:rPr>
                        <a:t>digestivo </a:t>
                      </a:r>
                    </a:p>
                  </a:txBody>
                  <a:tcPr marL="24797" marR="24797" marT="3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it-IT"/>
                    </a:p>
                  </a:txBody>
                  <a:tcPr/>
                </a:tc>
                <a:tc gridSpan="2">
                  <a:txBody>
                    <a:bodyPr/>
                    <a:lstStyle/>
                    <a:p>
                      <a:pPr algn="l">
                        <a:spcAft>
                          <a:spcPts val="0"/>
                        </a:spcAft>
                      </a:pPr>
                      <a:r>
                        <a:rPr lang="it-IT" sz="1400" dirty="0">
                          <a:latin typeface="Arial"/>
                          <a:ea typeface="Times New Roman"/>
                          <a:cs typeface="Times New Roman"/>
                        </a:rPr>
                        <a:t>disfagia, nausea, vomito, spasmi, sensazione di pesantezza, gonfiore o nodo </a:t>
                      </a:r>
                    </a:p>
                  </a:txBody>
                  <a:tcPr marL="24797" marR="24797" marT="3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it-IT"/>
                    </a:p>
                  </a:txBody>
                  <a:tcPr/>
                </a:tc>
              </a:tr>
              <a:tr h="766110">
                <a:tc vMerge="1">
                  <a:txBody>
                    <a:bodyPr/>
                    <a:lstStyle/>
                    <a:p>
                      <a:endParaRPr lang="it-IT"/>
                    </a:p>
                  </a:txBody>
                  <a:tcPr/>
                </a:tc>
                <a:tc gridSpan="2">
                  <a:txBody>
                    <a:bodyPr/>
                    <a:lstStyle/>
                    <a:p>
                      <a:pPr algn="l">
                        <a:spcAft>
                          <a:spcPts val="0"/>
                        </a:spcAft>
                      </a:pPr>
                      <a:r>
                        <a:rPr lang="it-IT" sz="1400" dirty="0">
                          <a:latin typeface="Arial"/>
                          <a:ea typeface="Times New Roman"/>
                          <a:cs typeface="Times New Roman"/>
                        </a:rPr>
                        <a:t>locomotore </a:t>
                      </a:r>
                    </a:p>
                  </a:txBody>
                  <a:tcPr marL="24797" marR="24797" marT="3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it-IT"/>
                    </a:p>
                  </a:txBody>
                  <a:tcPr/>
                </a:tc>
                <a:tc gridSpan="2">
                  <a:txBody>
                    <a:bodyPr/>
                    <a:lstStyle/>
                    <a:p>
                      <a:pPr algn="l">
                        <a:spcAft>
                          <a:spcPts val="0"/>
                        </a:spcAft>
                      </a:pPr>
                      <a:r>
                        <a:rPr lang="it-IT" sz="1400">
                          <a:latin typeface="Arial"/>
                          <a:ea typeface="Times New Roman"/>
                          <a:cs typeface="Times New Roman"/>
                        </a:rPr>
                        <a:t>contrattura muscolare, limitazione o blocco del movimento, rumori articolari, senso di instabilità </a:t>
                      </a:r>
                    </a:p>
                  </a:txBody>
                  <a:tcPr marL="24797" marR="24797" marT="3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it-IT"/>
                    </a:p>
                  </a:txBody>
                  <a:tcPr/>
                </a:tc>
              </a:tr>
              <a:tr h="257922">
                <a:tc vMerge="1">
                  <a:txBody>
                    <a:bodyPr/>
                    <a:lstStyle/>
                    <a:p>
                      <a:endParaRPr lang="it-IT"/>
                    </a:p>
                  </a:txBody>
                  <a:tcPr/>
                </a:tc>
                <a:tc gridSpan="2">
                  <a:txBody>
                    <a:bodyPr/>
                    <a:lstStyle/>
                    <a:p>
                      <a:pPr algn="l">
                        <a:spcAft>
                          <a:spcPts val="0"/>
                        </a:spcAft>
                      </a:pPr>
                      <a:r>
                        <a:rPr lang="it-IT" sz="1400" dirty="0">
                          <a:latin typeface="Arial"/>
                          <a:ea typeface="Times New Roman"/>
                          <a:cs typeface="Times New Roman"/>
                        </a:rPr>
                        <a:t>urogenitale </a:t>
                      </a:r>
                    </a:p>
                  </a:txBody>
                  <a:tcPr marL="24797" marR="24797" marT="3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it-IT"/>
                    </a:p>
                  </a:txBody>
                  <a:tcPr/>
                </a:tc>
                <a:tc gridSpan="2">
                  <a:txBody>
                    <a:bodyPr/>
                    <a:lstStyle/>
                    <a:p>
                      <a:pPr algn="l">
                        <a:spcAft>
                          <a:spcPts val="0"/>
                        </a:spcAft>
                      </a:pPr>
                      <a:r>
                        <a:rPr lang="it-IT" sz="1400" dirty="0">
                          <a:latin typeface="Arial"/>
                          <a:ea typeface="Times New Roman"/>
                          <a:cs typeface="Times New Roman"/>
                        </a:rPr>
                        <a:t>disuria, tensione, pesantezza </a:t>
                      </a:r>
                    </a:p>
                  </a:txBody>
                  <a:tcPr marL="24797" marR="24797" marT="3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it-IT"/>
                    </a:p>
                  </a:txBody>
                  <a:tcPr/>
                </a:tc>
              </a:tr>
              <a:tr h="594782">
                <a:tc vMerge="1">
                  <a:txBody>
                    <a:bodyPr/>
                    <a:lstStyle/>
                    <a:p>
                      <a:endParaRPr lang="it-IT"/>
                    </a:p>
                  </a:txBody>
                  <a:tcPr/>
                </a:tc>
                <a:tc gridSpan="2">
                  <a:txBody>
                    <a:bodyPr/>
                    <a:lstStyle/>
                    <a:p>
                      <a:pPr algn="l">
                        <a:spcAft>
                          <a:spcPts val="0"/>
                        </a:spcAft>
                      </a:pPr>
                      <a:r>
                        <a:rPr lang="it-IT" sz="1400" dirty="0">
                          <a:latin typeface="Arial"/>
                          <a:ea typeface="Times New Roman"/>
                          <a:cs typeface="Times New Roman"/>
                        </a:rPr>
                        <a:t>cardiovascolare </a:t>
                      </a:r>
                    </a:p>
                  </a:txBody>
                  <a:tcPr marL="24797" marR="24797" marT="32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it-IT"/>
                    </a:p>
                  </a:txBody>
                  <a:tcPr/>
                </a:tc>
                <a:tc gridSpan="2">
                  <a:txBody>
                    <a:bodyPr/>
                    <a:lstStyle/>
                    <a:p>
                      <a:pPr algn="l">
                        <a:spcAft>
                          <a:spcPts val="0"/>
                        </a:spcAft>
                      </a:pPr>
                      <a:r>
                        <a:rPr lang="it-IT" sz="1400" dirty="0">
                          <a:latin typeface="Arial"/>
                          <a:ea typeface="Times New Roman"/>
                          <a:cs typeface="Times New Roman"/>
                        </a:rPr>
                        <a:t>alterazioni del ritmo, palpitazioni, sintomi di ipotensione e ipertensione </a:t>
                      </a:r>
                    </a:p>
                  </a:txBody>
                  <a:tcPr marL="24797" marR="24797" marT="32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it-IT"/>
                    </a:p>
                  </a:txBody>
                  <a:tcPr/>
                </a:tc>
              </a:tr>
              <a:tr h="257922">
                <a:tc gridSpan="5">
                  <a:txBody>
                    <a:bodyPr/>
                    <a:lstStyle/>
                    <a:p>
                      <a:pPr algn="ctr">
                        <a:spcAft>
                          <a:spcPts val="0"/>
                        </a:spcAft>
                      </a:pPr>
                      <a:r>
                        <a:rPr lang="it-IT" sz="1400" b="1" dirty="0">
                          <a:latin typeface="Arial"/>
                          <a:ea typeface="Times New Roman"/>
                          <a:cs typeface="Times New Roman"/>
                        </a:rPr>
                        <a:t>Tavola 2</a:t>
                      </a:r>
                      <a:r>
                        <a:rPr lang="it-IT" sz="1400" dirty="0">
                          <a:latin typeface="Arial"/>
                          <a:ea typeface="Times New Roman"/>
                          <a:cs typeface="Times New Roman"/>
                        </a:rPr>
                        <a:t> Tutti I sintomi continui e in </a:t>
                      </a:r>
                      <a:r>
                        <a:rPr lang="it-IT" sz="1400" dirty="0" err="1" smtClean="0">
                          <a:latin typeface="Arial"/>
                          <a:ea typeface="Times New Roman"/>
                          <a:cs typeface="Times New Roman"/>
                        </a:rPr>
                        <a:t>attovalutabili</a:t>
                      </a:r>
                      <a:r>
                        <a:rPr lang="it-IT" sz="1400" dirty="0" smtClean="0">
                          <a:latin typeface="Arial"/>
                          <a:ea typeface="Times New Roman"/>
                          <a:cs typeface="Times New Roman"/>
                        </a:rPr>
                        <a:t> </a:t>
                      </a:r>
                      <a:r>
                        <a:rPr lang="it-IT" sz="1400" dirty="0">
                          <a:latin typeface="Arial"/>
                          <a:ea typeface="Times New Roman"/>
                          <a:cs typeface="Times New Roman"/>
                        </a:rPr>
                        <a:t>manualmente o con ago/altri strumenti </a:t>
                      </a:r>
                    </a:p>
                  </a:txBody>
                  <a:tcPr marL="24797" marR="24797" marT="32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143125" y="846138"/>
            <a:ext cx="4929188" cy="5011737"/>
          </a:xfrm>
          <a:ln>
            <a:solidFill>
              <a:schemeClr val="accent1"/>
            </a:solidFill>
          </a:ln>
        </p:spPr>
        <p:txBody>
          <a:bodyPr/>
          <a:lstStyle/>
          <a:p>
            <a:r>
              <a:rPr lang="it-IT" sz="3200" dirty="0" smtClean="0">
                <a:solidFill>
                  <a:srgbClr val="C00000"/>
                </a:solidFill>
              </a:rPr>
              <a:t>Il Test dei Punti Attivi è un esame diagnostico:</a:t>
            </a:r>
            <a:br>
              <a:rPr lang="it-IT" sz="3200" dirty="0" smtClean="0">
                <a:solidFill>
                  <a:srgbClr val="C00000"/>
                </a:solidFill>
              </a:rPr>
            </a:br>
            <a:r>
              <a:rPr lang="it-IT" sz="3200" dirty="0" smtClean="0">
                <a:solidFill>
                  <a:srgbClr val="C00000"/>
                </a:solidFill>
              </a:rPr>
              <a:t/>
            </a:r>
            <a:br>
              <a:rPr lang="it-IT" sz="3200" dirty="0" smtClean="0">
                <a:solidFill>
                  <a:srgbClr val="C00000"/>
                </a:solidFill>
              </a:rPr>
            </a:br>
            <a:r>
              <a:rPr lang="it-IT" sz="3200" dirty="0" smtClean="0"/>
              <a:t>non appartiene esclusivamente a una speciale disciplina, ma può essere usato con vantaggio in tutte le terapie manuali e di puntura (Tavola 3).</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ttangolo 2"/>
          <p:cNvSpPr>
            <a:spLocks noChangeArrowheads="1"/>
          </p:cNvSpPr>
          <p:nvPr/>
        </p:nvSpPr>
        <p:spPr bwMode="auto">
          <a:xfrm>
            <a:off x="8310119" y="6519863"/>
            <a:ext cx="833882" cy="338554"/>
          </a:xfrm>
          <a:prstGeom prst="rect">
            <a:avLst/>
          </a:prstGeom>
          <a:noFill/>
          <a:ln w="9525">
            <a:noFill/>
            <a:miter lim="800000"/>
            <a:headEnd/>
            <a:tailEnd/>
          </a:ln>
        </p:spPr>
        <p:txBody>
          <a:bodyPr wrap="none">
            <a:spAutoFit/>
          </a:bodyPr>
          <a:lstStyle/>
          <a:p>
            <a:pPr algn="r"/>
            <a:r>
              <a:rPr lang="en-GB" sz="1600" dirty="0" smtClean="0"/>
              <a:t>4 </a:t>
            </a:r>
            <a:r>
              <a:rPr lang="en-GB" sz="1600" dirty="0" err="1"/>
              <a:t>passi</a:t>
            </a:r>
            <a:endParaRPr lang="en-GB" dirty="0"/>
          </a:p>
        </p:txBody>
      </p:sp>
      <p:graphicFrame>
        <p:nvGraphicFramePr>
          <p:cNvPr id="5" name="Tabella 4"/>
          <p:cNvGraphicFramePr>
            <a:graphicFrameLocks noGrp="1"/>
          </p:cNvGraphicFramePr>
          <p:nvPr/>
        </p:nvGraphicFramePr>
        <p:xfrm>
          <a:off x="428625" y="214313"/>
          <a:ext cx="8429686" cy="6215103"/>
        </p:xfrm>
        <a:graphic>
          <a:graphicData uri="http://schemas.openxmlformats.org/drawingml/2006/table">
            <a:tbl>
              <a:tblPr/>
              <a:tblGrid>
                <a:gridCol w="4214843"/>
                <a:gridCol w="4214843"/>
              </a:tblGrid>
              <a:tr h="622280">
                <a:tc>
                  <a:txBody>
                    <a:bodyPr/>
                    <a:lstStyle/>
                    <a:p>
                      <a:pPr algn="just">
                        <a:spcAft>
                          <a:spcPts val="0"/>
                        </a:spcAft>
                      </a:pPr>
                      <a:r>
                        <a:rPr lang="it-IT" sz="1800" dirty="0">
                          <a:latin typeface="Arial"/>
                          <a:ea typeface="Times New Roman"/>
                          <a:cs typeface="Times New Roman"/>
                        </a:rPr>
                        <a:t>Shiatsu </a:t>
                      </a:r>
                    </a:p>
                  </a:txBody>
                  <a:tcPr marL="32040" marR="32040" marT="6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spcAft>
                          <a:spcPts val="0"/>
                        </a:spcAft>
                      </a:pPr>
                      <a:r>
                        <a:rPr lang="it-IT" sz="1800" dirty="0">
                          <a:latin typeface="Arial"/>
                          <a:ea typeface="Times New Roman"/>
                          <a:cs typeface="Times New Roman"/>
                        </a:rPr>
                        <a:t>Agopuntura </a:t>
                      </a:r>
                    </a:p>
                  </a:txBody>
                  <a:tcPr marL="32040" marR="32040" marT="6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FF"/>
                    </a:solidFill>
                  </a:tcPr>
                </a:tc>
              </a:tr>
              <a:tr h="622280">
                <a:tc>
                  <a:txBody>
                    <a:bodyPr/>
                    <a:lstStyle/>
                    <a:p>
                      <a:pPr algn="just">
                        <a:spcAft>
                          <a:spcPts val="0"/>
                        </a:spcAft>
                      </a:pPr>
                      <a:r>
                        <a:rPr lang="it-IT" sz="1800" dirty="0" err="1">
                          <a:latin typeface="Arial"/>
                          <a:ea typeface="Times New Roman"/>
                          <a:cs typeface="Times New Roman"/>
                        </a:rPr>
                        <a:t>Tuina</a:t>
                      </a:r>
                      <a:r>
                        <a:rPr lang="it-IT" sz="1800" dirty="0">
                          <a:latin typeface="Arial"/>
                          <a:ea typeface="Times New Roman"/>
                          <a:cs typeface="Times New Roman"/>
                        </a:rPr>
                        <a:t> </a:t>
                      </a:r>
                    </a:p>
                  </a:txBody>
                  <a:tcPr marL="32040" marR="32040" marT="6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spcAft>
                          <a:spcPts val="0"/>
                        </a:spcAft>
                      </a:pPr>
                      <a:r>
                        <a:rPr lang="it-IT" sz="1800" dirty="0" err="1">
                          <a:latin typeface="Arial"/>
                          <a:ea typeface="Times New Roman"/>
                          <a:cs typeface="Times New Roman"/>
                        </a:rPr>
                        <a:t>Auricolopuntura</a:t>
                      </a:r>
                      <a:r>
                        <a:rPr lang="it-IT" sz="1800" dirty="0">
                          <a:latin typeface="Arial"/>
                          <a:ea typeface="Times New Roman"/>
                          <a:cs typeface="Times New Roman"/>
                        </a:rPr>
                        <a:t> </a:t>
                      </a:r>
                    </a:p>
                  </a:txBody>
                  <a:tcPr marL="32040" marR="32040" marT="6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FF"/>
                    </a:solidFill>
                  </a:tcPr>
                </a:tc>
              </a:tr>
              <a:tr h="622280">
                <a:tc>
                  <a:txBody>
                    <a:bodyPr/>
                    <a:lstStyle/>
                    <a:p>
                      <a:pPr algn="just">
                        <a:spcAft>
                          <a:spcPts val="0"/>
                        </a:spcAft>
                      </a:pPr>
                      <a:r>
                        <a:rPr lang="it-IT" sz="1800" dirty="0">
                          <a:latin typeface="Arial"/>
                          <a:ea typeface="Times New Roman"/>
                          <a:cs typeface="Times New Roman"/>
                        </a:rPr>
                        <a:t>Fisioterapia </a:t>
                      </a:r>
                    </a:p>
                  </a:txBody>
                  <a:tcPr marL="32040" marR="32040" marT="6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spcAft>
                          <a:spcPts val="0"/>
                        </a:spcAft>
                      </a:pPr>
                      <a:r>
                        <a:rPr lang="it-IT" sz="1800" dirty="0" err="1">
                          <a:latin typeface="Arial"/>
                          <a:ea typeface="Times New Roman"/>
                          <a:cs typeface="Times New Roman"/>
                        </a:rPr>
                        <a:t>Mesoterapia</a:t>
                      </a:r>
                      <a:r>
                        <a:rPr lang="it-IT" sz="1800" dirty="0">
                          <a:latin typeface="Arial"/>
                          <a:ea typeface="Times New Roman"/>
                          <a:cs typeface="Times New Roman"/>
                        </a:rPr>
                        <a:t> </a:t>
                      </a:r>
                    </a:p>
                  </a:txBody>
                  <a:tcPr marL="32040" marR="32040" marT="6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FF"/>
                    </a:solidFill>
                  </a:tcPr>
                </a:tc>
              </a:tr>
              <a:tr h="622280">
                <a:tc>
                  <a:txBody>
                    <a:bodyPr/>
                    <a:lstStyle/>
                    <a:p>
                      <a:pPr algn="just">
                        <a:spcAft>
                          <a:spcPts val="0"/>
                        </a:spcAft>
                      </a:pPr>
                      <a:r>
                        <a:rPr lang="it-IT" sz="1800" dirty="0" err="1">
                          <a:latin typeface="Arial"/>
                          <a:ea typeface="Times New Roman"/>
                          <a:cs typeface="Times New Roman"/>
                        </a:rPr>
                        <a:t>Kinesiologia</a:t>
                      </a:r>
                      <a:r>
                        <a:rPr lang="it-IT" sz="1800" dirty="0">
                          <a:latin typeface="Arial"/>
                          <a:ea typeface="Times New Roman"/>
                          <a:cs typeface="Times New Roman"/>
                        </a:rPr>
                        <a:t> applicata </a:t>
                      </a:r>
                    </a:p>
                  </a:txBody>
                  <a:tcPr marL="32040" marR="32040" marT="6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spcAft>
                          <a:spcPts val="0"/>
                        </a:spcAft>
                      </a:pPr>
                      <a:r>
                        <a:rPr lang="it-IT" sz="1800" dirty="0" err="1">
                          <a:latin typeface="Arial"/>
                          <a:ea typeface="Times New Roman"/>
                          <a:cs typeface="Times New Roman"/>
                        </a:rPr>
                        <a:t>Neuralterapia</a:t>
                      </a:r>
                      <a:r>
                        <a:rPr lang="it-IT" sz="1800" dirty="0">
                          <a:latin typeface="Arial"/>
                          <a:ea typeface="Times New Roman"/>
                          <a:cs typeface="Times New Roman"/>
                        </a:rPr>
                        <a:t> </a:t>
                      </a:r>
                    </a:p>
                  </a:txBody>
                  <a:tcPr marL="32040" marR="32040" marT="6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FF"/>
                    </a:solidFill>
                  </a:tcPr>
                </a:tc>
              </a:tr>
              <a:tr h="622280">
                <a:tc>
                  <a:txBody>
                    <a:bodyPr/>
                    <a:lstStyle/>
                    <a:p>
                      <a:pPr algn="just">
                        <a:spcAft>
                          <a:spcPts val="0"/>
                        </a:spcAft>
                      </a:pPr>
                      <a:r>
                        <a:rPr lang="it-IT" sz="1800" dirty="0" err="1">
                          <a:latin typeface="Arial"/>
                          <a:ea typeface="Times New Roman"/>
                          <a:cs typeface="Times New Roman"/>
                        </a:rPr>
                        <a:t>Chiropratica</a:t>
                      </a:r>
                      <a:r>
                        <a:rPr lang="it-IT" sz="1800" dirty="0">
                          <a:latin typeface="Arial"/>
                          <a:ea typeface="Times New Roman"/>
                          <a:cs typeface="Times New Roman"/>
                        </a:rPr>
                        <a:t> </a:t>
                      </a:r>
                    </a:p>
                  </a:txBody>
                  <a:tcPr marL="32040" marR="32040" marT="6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spcAft>
                          <a:spcPts val="0"/>
                        </a:spcAft>
                      </a:pPr>
                      <a:r>
                        <a:rPr lang="it-IT" sz="1800" dirty="0" err="1">
                          <a:latin typeface="Arial"/>
                          <a:ea typeface="Times New Roman"/>
                          <a:cs typeface="Times New Roman"/>
                        </a:rPr>
                        <a:t>Cranioagopuntura</a:t>
                      </a:r>
                      <a:r>
                        <a:rPr lang="it-IT" sz="1800" dirty="0">
                          <a:latin typeface="Arial"/>
                          <a:ea typeface="Times New Roman"/>
                          <a:cs typeface="Times New Roman"/>
                        </a:rPr>
                        <a:t> </a:t>
                      </a:r>
                    </a:p>
                  </a:txBody>
                  <a:tcPr marL="32040" marR="32040" marT="6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FF"/>
                    </a:solidFill>
                  </a:tcPr>
                </a:tc>
              </a:tr>
              <a:tr h="622280">
                <a:tc>
                  <a:txBody>
                    <a:bodyPr/>
                    <a:lstStyle/>
                    <a:p>
                      <a:pPr algn="just">
                        <a:spcAft>
                          <a:spcPts val="0"/>
                        </a:spcAft>
                      </a:pPr>
                      <a:r>
                        <a:rPr lang="it-IT" sz="1800" dirty="0">
                          <a:latin typeface="Arial"/>
                          <a:ea typeface="Times New Roman"/>
                          <a:cs typeface="Times New Roman"/>
                        </a:rPr>
                        <a:t>Osteopatia </a:t>
                      </a:r>
                    </a:p>
                  </a:txBody>
                  <a:tcPr marL="32040" marR="32040" marT="6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spcAft>
                          <a:spcPts val="0"/>
                        </a:spcAft>
                      </a:pPr>
                      <a:r>
                        <a:rPr lang="it-IT" sz="1800" dirty="0">
                          <a:latin typeface="Arial"/>
                          <a:ea typeface="Times New Roman"/>
                          <a:cs typeface="Times New Roman"/>
                        </a:rPr>
                        <a:t>Puntura </a:t>
                      </a:r>
                      <a:r>
                        <a:rPr lang="it-IT" sz="1800" dirty="0" err="1">
                          <a:latin typeface="Arial"/>
                          <a:ea typeface="Times New Roman"/>
                          <a:cs typeface="Times New Roman"/>
                        </a:rPr>
                        <a:t>di</a:t>
                      </a:r>
                      <a:r>
                        <a:rPr lang="it-IT" sz="1800" dirty="0">
                          <a:latin typeface="Arial"/>
                          <a:ea typeface="Times New Roman"/>
                          <a:cs typeface="Times New Roman"/>
                        </a:rPr>
                        <a:t> </a:t>
                      </a:r>
                      <a:r>
                        <a:rPr lang="it-IT" sz="1800" dirty="0" smtClean="0">
                          <a:latin typeface="Arial"/>
                          <a:ea typeface="Times New Roman"/>
                          <a:cs typeface="Times New Roman"/>
                        </a:rPr>
                        <a:t>mano,</a:t>
                      </a:r>
                      <a:r>
                        <a:rPr lang="it-IT" sz="1800" baseline="0" dirty="0" smtClean="0">
                          <a:latin typeface="Arial"/>
                          <a:ea typeface="Times New Roman"/>
                          <a:cs typeface="Times New Roman"/>
                        </a:rPr>
                        <a:t> </a:t>
                      </a:r>
                      <a:r>
                        <a:rPr lang="it-IT" sz="1800" dirty="0" err="1" smtClean="0">
                          <a:latin typeface="Arial"/>
                          <a:ea typeface="Times New Roman"/>
                          <a:cs typeface="Times New Roman"/>
                        </a:rPr>
                        <a:t>piede</a:t>
                      </a:r>
                      <a:r>
                        <a:rPr lang="it-IT" sz="1800" dirty="0" smtClean="0">
                          <a:latin typeface="Arial"/>
                          <a:ea typeface="Times New Roman"/>
                          <a:cs typeface="Times New Roman"/>
                        </a:rPr>
                        <a:t>, </a:t>
                      </a:r>
                      <a:r>
                        <a:rPr lang="it-IT" sz="1800" dirty="0" err="1" smtClean="0">
                          <a:latin typeface="Arial"/>
                          <a:ea typeface="Times New Roman"/>
                          <a:cs typeface="Times New Roman"/>
                        </a:rPr>
                        <a:t>lingua</a:t>
                      </a:r>
                      <a:r>
                        <a:rPr lang="it-IT" sz="1800" dirty="0" smtClean="0">
                          <a:latin typeface="Arial"/>
                          <a:ea typeface="Times New Roman"/>
                          <a:cs typeface="Times New Roman"/>
                        </a:rPr>
                        <a:t> (pene?) </a:t>
                      </a:r>
                      <a:endParaRPr lang="it-IT" sz="1800" dirty="0">
                        <a:latin typeface="Arial"/>
                        <a:ea typeface="Times New Roman"/>
                        <a:cs typeface="Times New Roman"/>
                      </a:endParaRPr>
                    </a:p>
                  </a:txBody>
                  <a:tcPr marL="32040" marR="32040" marT="6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FF"/>
                    </a:solidFill>
                  </a:tcPr>
                </a:tc>
              </a:tr>
              <a:tr h="622280">
                <a:tc>
                  <a:txBody>
                    <a:bodyPr/>
                    <a:lstStyle/>
                    <a:p>
                      <a:pPr algn="just">
                        <a:spcAft>
                          <a:spcPts val="0"/>
                        </a:spcAft>
                      </a:pPr>
                      <a:r>
                        <a:rPr lang="it-IT" sz="1800" dirty="0" err="1">
                          <a:latin typeface="Arial"/>
                          <a:ea typeface="Times New Roman"/>
                          <a:cs typeface="Times New Roman"/>
                        </a:rPr>
                        <a:t>Rolfing</a:t>
                      </a:r>
                      <a:r>
                        <a:rPr lang="it-IT" sz="1800" dirty="0">
                          <a:latin typeface="Arial"/>
                          <a:ea typeface="Times New Roman"/>
                          <a:cs typeface="Times New Roman"/>
                        </a:rPr>
                        <a:t>, </a:t>
                      </a:r>
                      <a:r>
                        <a:rPr lang="it-IT" sz="1800" dirty="0" err="1">
                          <a:latin typeface="Arial"/>
                          <a:ea typeface="Times New Roman"/>
                          <a:cs typeface="Times New Roman"/>
                        </a:rPr>
                        <a:t>Dicke</a:t>
                      </a:r>
                      <a:r>
                        <a:rPr lang="it-IT" sz="1800" dirty="0">
                          <a:latin typeface="Arial"/>
                          <a:ea typeface="Times New Roman"/>
                          <a:cs typeface="Times New Roman"/>
                        </a:rPr>
                        <a:t> </a:t>
                      </a:r>
                    </a:p>
                  </a:txBody>
                  <a:tcPr marL="32040" marR="32040" marT="6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spcAft>
                          <a:spcPts val="0"/>
                        </a:spcAft>
                      </a:pPr>
                      <a:r>
                        <a:rPr lang="it-IT" sz="1800" dirty="0" err="1">
                          <a:latin typeface="Arial"/>
                          <a:ea typeface="Times New Roman"/>
                          <a:cs typeface="Times New Roman"/>
                        </a:rPr>
                        <a:t>Nasopuntura</a:t>
                      </a:r>
                      <a:r>
                        <a:rPr lang="it-IT" sz="1800" dirty="0">
                          <a:latin typeface="Arial"/>
                          <a:ea typeface="Times New Roman"/>
                          <a:cs typeface="Times New Roman"/>
                        </a:rPr>
                        <a:t> </a:t>
                      </a:r>
                      <a:r>
                        <a:rPr lang="it-IT" sz="1800" dirty="0" err="1">
                          <a:latin typeface="Arial"/>
                          <a:ea typeface="Times New Roman"/>
                          <a:cs typeface="Times New Roman"/>
                        </a:rPr>
                        <a:t>Faciopuntura</a:t>
                      </a:r>
                      <a:endParaRPr lang="it-IT" sz="1800" dirty="0">
                        <a:latin typeface="Arial"/>
                        <a:ea typeface="Times New Roman"/>
                        <a:cs typeface="Times New Roman"/>
                      </a:endParaRPr>
                    </a:p>
                  </a:txBody>
                  <a:tcPr marL="32040" marR="32040" marT="6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FF"/>
                    </a:solidFill>
                  </a:tcPr>
                </a:tc>
              </a:tr>
              <a:tr h="622280">
                <a:tc>
                  <a:txBody>
                    <a:bodyPr/>
                    <a:lstStyle/>
                    <a:p>
                      <a:pPr algn="just">
                        <a:spcAft>
                          <a:spcPts val="0"/>
                        </a:spcAft>
                      </a:pPr>
                      <a:r>
                        <a:rPr lang="it-IT" sz="1800" dirty="0">
                          <a:latin typeface="Arial"/>
                          <a:ea typeface="Times New Roman"/>
                          <a:cs typeface="Times New Roman"/>
                        </a:rPr>
                        <a:t>Massaggio tissutale profondo </a:t>
                      </a:r>
                    </a:p>
                  </a:txBody>
                  <a:tcPr marL="32040" marR="32040" marT="6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spcAft>
                          <a:spcPts val="0"/>
                        </a:spcAft>
                      </a:pPr>
                      <a:r>
                        <a:rPr lang="it-IT" sz="1800" dirty="0" err="1">
                          <a:latin typeface="Arial"/>
                          <a:ea typeface="Times New Roman"/>
                          <a:cs typeface="Times New Roman"/>
                        </a:rPr>
                        <a:t>Addominopuntura</a:t>
                      </a:r>
                      <a:endParaRPr lang="it-IT" sz="1800" dirty="0">
                        <a:latin typeface="Arial"/>
                        <a:ea typeface="Times New Roman"/>
                        <a:cs typeface="Times New Roman"/>
                      </a:endParaRPr>
                    </a:p>
                  </a:txBody>
                  <a:tcPr marL="32040" marR="32040" marT="6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FF"/>
                    </a:solidFill>
                  </a:tcPr>
                </a:tc>
              </a:tr>
              <a:tr h="614583">
                <a:tc>
                  <a:txBody>
                    <a:bodyPr/>
                    <a:lstStyle/>
                    <a:p>
                      <a:pPr algn="just">
                        <a:spcAft>
                          <a:spcPts val="0"/>
                        </a:spcAft>
                      </a:pPr>
                      <a:r>
                        <a:rPr lang="it-IT" sz="1800" dirty="0">
                          <a:latin typeface="Arial"/>
                          <a:ea typeface="Times New Roman"/>
                          <a:cs typeface="Times New Roman"/>
                        </a:rPr>
                        <a:t>Terapia fasciale </a:t>
                      </a:r>
                    </a:p>
                  </a:txBody>
                  <a:tcPr marL="32040" marR="32040" marT="6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spcAft>
                          <a:spcPts val="0"/>
                        </a:spcAft>
                      </a:pPr>
                      <a:r>
                        <a:rPr lang="it-IT" sz="1800" dirty="0">
                          <a:latin typeface="Arial"/>
                          <a:ea typeface="Times New Roman"/>
                          <a:cs typeface="Times New Roman"/>
                        </a:rPr>
                        <a:t>Puntura della mucosa orale </a:t>
                      </a:r>
                    </a:p>
                  </a:txBody>
                  <a:tcPr marL="32040" marR="32040" marT="6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FF"/>
                    </a:solidFill>
                  </a:tcPr>
                </a:tc>
              </a:tr>
              <a:tr h="622280">
                <a:tc gridSpan="2">
                  <a:txBody>
                    <a:bodyPr/>
                    <a:lstStyle/>
                    <a:p>
                      <a:pPr algn="ctr">
                        <a:spcAft>
                          <a:spcPts val="0"/>
                        </a:spcAft>
                      </a:pPr>
                      <a:r>
                        <a:rPr lang="it-IT" sz="1400" b="1" dirty="0">
                          <a:latin typeface="Arial"/>
                          <a:ea typeface="Times New Roman"/>
                          <a:cs typeface="Times New Roman"/>
                        </a:rPr>
                        <a:t>Tavola 3 </a:t>
                      </a:r>
                      <a:r>
                        <a:rPr lang="it-IT" sz="1400" dirty="0">
                          <a:latin typeface="Arial"/>
                          <a:ea typeface="Times New Roman"/>
                          <a:cs typeface="Times New Roman"/>
                        </a:rPr>
                        <a:t>Tecniche manuali (a sinistra) e di puntura (a destra) adatte al Test </a:t>
                      </a:r>
                    </a:p>
                  </a:txBody>
                  <a:tcPr marL="32040" marR="32040" marT="6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ttangolo 3"/>
          <p:cNvSpPr>
            <a:spLocks noChangeArrowheads="1"/>
          </p:cNvSpPr>
          <p:nvPr/>
        </p:nvSpPr>
        <p:spPr bwMode="auto">
          <a:xfrm>
            <a:off x="8102600" y="6550025"/>
            <a:ext cx="1041400" cy="307975"/>
          </a:xfrm>
          <a:prstGeom prst="rect">
            <a:avLst/>
          </a:prstGeom>
          <a:noFill/>
          <a:ln w="9525">
            <a:noFill/>
            <a:miter lim="800000"/>
            <a:headEnd/>
            <a:tailEnd/>
          </a:ln>
        </p:spPr>
        <p:txBody>
          <a:bodyPr wrap="none">
            <a:spAutoFit/>
          </a:bodyPr>
          <a:lstStyle/>
          <a:p>
            <a:pPr algn="r"/>
            <a:r>
              <a:rPr lang="it-IT" sz="1400" dirty="0"/>
              <a:t>definizione</a:t>
            </a:r>
            <a:endParaRPr lang="it-IT" dirty="0"/>
          </a:p>
        </p:txBody>
      </p:sp>
      <p:pic>
        <p:nvPicPr>
          <p:cNvPr id="5124" name="Picture 5"/>
          <p:cNvPicPr>
            <a:picLocks noChangeAspect="1" noChangeArrowheads="1"/>
          </p:cNvPicPr>
          <p:nvPr/>
        </p:nvPicPr>
        <p:blipFill>
          <a:blip r:embed="rId2"/>
          <a:srcRect/>
          <a:stretch>
            <a:fillRect/>
          </a:stretch>
        </p:blipFill>
        <p:spPr bwMode="auto">
          <a:xfrm>
            <a:off x="2225675" y="71438"/>
            <a:ext cx="5060950" cy="671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871663" y="1143000"/>
            <a:ext cx="8229601" cy="1143000"/>
          </a:xfrm>
          <a:prstGeom prst="rect">
            <a:avLst/>
          </a:prstGeom>
          <a:solidFill>
            <a:schemeClr val="tx2">
              <a:lumMod val="40000"/>
              <a:lumOff val="60000"/>
            </a:schemeClr>
          </a:solidFill>
          <a:ln w="9525">
            <a:noFill/>
            <a:miter lim="800000"/>
            <a:headEnd/>
            <a:tailEnd/>
          </a:ln>
        </p:spPr>
        <p:txBody>
          <a:bodyPr anchor="ctr"/>
          <a:lstStyle/>
          <a:p>
            <a:pPr algn="ctr">
              <a:defRPr/>
            </a:pPr>
            <a:r>
              <a:rPr lang="it-IT" sz="4400" dirty="0" smtClean="0">
                <a:solidFill>
                  <a:srgbClr val="C00000"/>
                </a:solidFill>
                <a:latin typeface="+mj-lt"/>
                <a:ea typeface="+mj-ea"/>
                <a:cs typeface="+mj-cs"/>
              </a:rPr>
              <a:t>		procedura </a:t>
            </a:r>
            <a:r>
              <a:rPr lang="it-IT" sz="4400" dirty="0">
                <a:solidFill>
                  <a:srgbClr val="C00000"/>
                </a:solidFill>
                <a:latin typeface="+mj-lt"/>
                <a:ea typeface="+mj-ea"/>
                <a:cs typeface="+mj-cs"/>
              </a:rPr>
              <a:t>in 4 passi</a:t>
            </a:r>
          </a:p>
        </p:txBody>
      </p:sp>
    </p:spTree>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74638"/>
            <a:ext cx="8229600" cy="5726112"/>
          </a:xfrm>
        </p:spPr>
        <p:txBody>
          <a:bodyPr/>
          <a:lstStyle/>
          <a:p>
            <a:pPr algn="l"/>
            <a:r>
              <a:rPr lang="it-IT" sz="2800" dirty="0" err="1" smtClean="0"/>
              <a:t>ll</a:t>
            </a:r>
            <a:r>
              <a:rPr lang="it-IT" sz="2800" dirty="0" smtClean="0"/>
              <a:t> Test dei Punti Attivi si svolge in una precisa sequenza di passi:</a:t>
            </a:r>
            <a:r>
              <a:rPr lang="en-GB" sz="3600" dirty="0" smtClean="0"/>
              <a:t/>
            </a:r>
            <a:br>
              <a:rPr lang="en-GB" sz="3600" dirty="0" smtClean="0"/>
            </a:br>
            <a:r>
              <a:rPr lang="it-IT" sz="3600" dirty="0" smtClean="0"/>
              <a:t/>
            </a:r>
            <a:br>
              <a:rPr lang="it-IT" sz="3600" dirty="0" smtClean="0"/>
            </a:br>
            <a:r>
              <a:rPr lang="it-IT" sz="3600" dirty="0" smtClean="0"/>
              <a:t>	</a:t>
            </a:r>
            <a:r>
              <a:rPr lang="en-GB" sz="3200" dirty="0" smtClean="0"/>
              <a:t>1. </a:t>
            </a:r>
            <a:r>
              <a:rPr lang="it-IT" sz="3200" dirty="0" smtClean="0">
                <a:solidFill>
                  <a:srgbClr val="C00000"/>
                </a:solidFill>
              </a:rPr>
              <a:t>Classificazione del sintomo</a:t>
            </a:r>
            <a:r>
              <a:rPr lang="it-IT" sz="3200" dirty="0" smtClean="0"/>
              <a:t/>
            </a:r>
            <a:br>
              <a:rPr lang="it-IT" sz="3200" dirty="0" smtClean="0"/>
            </a:br>
            <a:r>
              <a:rPr lang="it-IT" sz="3200" dirty="0" smtClean="0"/>
              <a:t>	</a:t>
            </a:r>
            <a:r>
              <a:rPr lang="en-GB" sz="3200" dirty="0" smtClean="0"/>
              <a:t>2. </a:t>
            </a:r>
            <a:r>
              <a:rPr lang="it-IT" sz="3200" dirty="0" smtClean="0">
                <a:solidFill>
                  <a:srgbClr val="C00000"/>
                </a:solidFill>
              </a:rPr>
              <a:t>Spiegazione e istruzioni al paziente</a:t>
            </a:r>
            <a:r>
              <a:rPr lang="it-IT" sz="3200" dirty="0" smtClean="0"/>
              <a:t/>
            </a:r>
            <a:br>
              <a:rPr lang="it-IT" sz="3200" dirty="0" smtClean="0"/>
            </a:br>
            <a:r>
              <a:rPr lang="it-IT" sz="3200" dirty="0" smtClean="0"/>
              <a:t>	</a:t>
            </a:r>
            <a:r>
              <a:rPr lang="en-GB" sz="3200" dirty="0" smtClean="0"/>
              <a:t>3. </a:t>
            </a:r>
            <a:r>
              <a:rPr lang="it-IT" sz="3200" dirty="0" smtClean="0">
                <a:solidFill>
                  <a:srgbClr val="C00000"/>
                </a:solidFill>
              </a:rPr>
              <a:t>Ricerca dei punti dolorosi</a:t>
            </a:r>
            <a:r>
              <a:rPr lang="it-IT" sz="3200" dirty="0" smtClean="0"/>
              <a:t/>
            </a:r>
            <a:br>
              <a:rPr lang="it-IT" sz="3200" dirty="0" smtClean="0"/>
            </a:br>
            <a:r>
              <a:rPr lang="it-IT" sz="3200" dirty="0" smtClean="0"/>
              <a:t>	</a:t>
            </a:r>
            <a:r>
              <a:rPr lang="en-GB" sz="3200" dirty="0" smtClean="0"/>
              <a:t>4</a:t>
            </a:r>
            <a:r>
              <a:rPr lang="it-IT" sz="3200" dirty="0" smtClean="0"/>
              <a:t>. </a:t>
            </a:r>
            <a:r>
              <a:rPr lang="it-IT" sz="3200" dirty="0" smtClean="0">
                <a:solidFill>
                  <a:srgbClr val="C00000"/>
                </a:solidFill>
              </a:rPr>
              <a:t>Applicazione del test</a:t>
            </a:r>
            <a:r>
              <a:rPr lang="it-IT" sz="2800" dirty="0" smtClean="0"/>
              <a:t/>
            </a:r>
            <a:br>
              <a:rPr lang="it-IT" sz="2800" dirty="0" smtClean="0"/>
            </a:br>
            <a:endParaRPr lang="en-GB" sz="3600"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274638"/>
            <a:ext cx="8229600" cy="5868987"/>
          </a:xfrm>
          <a:solidFill>
            <a:srgbClr val="FFFF00"/>
          </a:solidFill>
          <a:ln>
            <a:solidFill>
              <a:schemeClr val="accent1"/>
            </a:solidFill>
          </a:ln>
        </p:spPr>
        <p:txBody>
          <a:bodyPr/>
          <a:lstStyle/>
          <a:p>
            <a:pPr algn="l"/>
            <a:r>
              <a:rPr lang="en-GB" dirty="0" smtClean="0"/>
              <a:t/>
            </a:r>
            <a:br>
              <a:rPr lang="en-GB" dirty="0" smtClean="0"/>
            </a:br>
            <a:r>
              <a:rPr lang="en-GB" dirty="0" smtClean="0"/>
              <a:t/>
            </a:r>
            <a:br>
              <a:rPr lang="en-GB" dirty="0" smtClean="0"/>
            </a:br>
            <a:r>
              <a:rPr lang="it-IT" sz="3200" dirty="0" smtClean="0">
                <a:solidFill>
                  <a:srgbClr val="C00000"/>
                </a:solidFill>
              </a:rPr>
              <a:t>Passo 1</a:t>
            </a:r>
            <a:r>
              <a:rPr lang="it-IT" sz="3600" dirty="0" smtClean="0">
                <a:solidFill>
                  <a:srgbClr val="C00000"/>
                </a:solidFill>
              </a:rPr>
              <a:t/>
            </a:r>
            <a:br>
              <a:rPr lang="it-IT" sz="3600" dirty="0" smtClean="0">
                <a:solidFill>
                  <a:srgbClr val="C00000"/>
                </a:solidFill>
              </a:rPr>
            </a:br>
            <a:r>
              <a:rPr lang="it-IT" sz="3600" dirty="0" smtClean="0">
                <a:solidFill>
                  <a:srgbClr val="C00000"/>
                </a:solidFill>
              </a:rPr>
              <a:t>Classificazione del sintomo</a:t>
            </a:r>
            <a:r>
              <a:rPr lang="it-IT" dirty="0" smtClean="0"/>
              <a:t/>
            </a:r>
            <a:br>
              <a:rPr lang="it-IT" dirty="0" smtClean="0"/>
            </a:br>
            <a:r>
              <a:rPr lang="it-IT" dirty="0" smtClean="0"/>
              <a:t/>
            </a:r>
            <a:br>
              <a:rPr lang="it-IT" dirty="0" smtClean="0"/>
            </a:br>
            <a:r>
              <a:rPr lang="it-IT" sz="2800" dirty="0" smtClean="0">
                <a:solidFill>
                  <a:srgbClr val="C00000"/>
                </a:solidFill>
              </a:rPr>
              <a:t>Dato che possiamo testare soltanto un dolore o altro sintomo continuo e in atto, fondamentalmente abbiamo bisogno di sapere se esso è </a:t>
            </a:r>
            <a:r>
              <a:rPr lang="it-IT" sz="2800" b="1" dirty="0" smtClean="0">
                <a:solidFill>
                  <a:srgbClr val="C00000"/>
                </a:solidFill>
              </a:rPr>
              <a:t>spontaneo </a:t>
            </a:r>
            <a:r>
              <a:rPr lang="it-IT" sz="2800" dirty="0" smtClean="0">
                <a:solidFill>
                  <a:srgbClr val="C00000"/>
                </a:solidFill>
              </a:rPr>
              <a:t>(il paziente non ha bisogno di evocarlo) o </a:t>
            </a:r>
            <a:r>
              <a:rPr lang="it-IT" sz="2800" b="1" dirty="0" smtClean="0">
                <a:solidFill>
                  <a:srgbClr val="C00000"/>
                </a:solidFill>
              </a:rPr>
              <a:t>provocato </a:t>
            </a:r>
            <a:r>
              <a:rPr lang="it-IT" sz="2800" dirty="0" err="1" smtClean="0">
                <a:solidFill>
                  <a:srgbClr val="C00000"/>
                </a:solidFill>
              </a:rPr>
              <a:t>da</a:t>
            </a:r>
            <a:r>
              <a:rPr lang="it-IT" sz="2800" i="1" dirty="0" err="1" smtClean="0">
                <a:solidFill>
                  <a:srgbClr val="C00000"/>
                </a:solidFill>
              </a:rPr>
              <a:t>movimento</a:t>
            </a:r>
            <a:r>
              <a:rPr lang="it-IT" sz="2800" i="1" dirty="0" smtClean="0">
                <a:solidFill>
                  <a:srgbClr val="C00000"/>
                </a:solidFill>
              </a:rPr>
              <a:t>, posizione </a:t>
            </a:r>
            <a:r>
              <a:rPr lang="it-IT" sz="2800" dirty="0" smtClean="0">
                <a:solidFill>
                  <a:srgbClr val="C00000"/>
                </a:solidFill>
              </a:rPr>
              <a:t>o </a:t>
            </a:r>
            <a:r>
              <a:rPr lang="it-IT" sz="2800" i="1" dirty="0" smtClean="0">
                <a:solidFill>
                  <a:srgbClr val="C00000"/>
                </a:solidFill>
              </a:rPr>
              <a:t>palpazione.</a:t>
            </a:r>
            <a:r>
              <a:rPr lang="it-IT" sz="2800" dirty="0" smtClean="0">
                <a:solidFill>
                  <a:srgbClr val="C00000"/>
                </a:solidFill>
              </a:rPr>
              <a:t> </a:t>
            </a:r>
            <a:r>
              <a:rPr lang="it-IT" sz="2800" dirty="0" smtClean="0"/>
              <a:t/>
            </a:r>
            <a:br>
              <a:rPr lang="it-IT" sz="2800" dirty="0" smtClean="0"/>
            </a:br>
            <a:r>
              <a:rPr lang="it-IT" sz="2800" dirty="0" smtClean="0"/>
              <a:t/>
            </a:r>
            <a:br>
              <a:rPr lang="it-IT" sz="2800" dirty="0" smtClean="0"/>
            </a:br>
            <a:r>
              <a:rPr lang="it-IT" sz="2400" dirty="0" smtClean="0"/>
              <a:t>Questo perché se il dolore o altro sintomo è di tipo provocato dobbiamo chiedere al paziente di </a:t>
            </a:r>
            <a:r>
              <a:rPr lang="it-IT" sz="2400" dirty="0" err="1" smtClean="0"/>
              <a:t>di</a:t>
            </a:r>
            <a:r>
              <a:rPr lang="it-IT" sz="2400" dirty="0" smtClean="0"/>
              <a:t> evocarlo, per esempio ruotando la testa, allungando un braccio o altro movimento, mentre noi stiamo eseguendo il test. </a:t>
            </a:r>
            <a:r>
              <a:rPr lang="en-GB" sz="2800" dirty="0" smtClean="0"/>
              <a:t/>
            </a:r>
            <a:br>
              <a:rPr lang="en-GB" sz="2800" dirty="0" smtClean="0"/>
            </a:br>
            <a:r>
              <a:rPr lang="en-GB" dirty="0" smtClean="0"/>
              <a:t/>
            </a:r>
            <a:br>
              <a:rPr lang="en-GB" dirty="0" smtClean="0"/>
            </a:br>
            <a:endParaRPr lang="en-GB"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p:cNvPicPr>
            <a:picLocks noChangeAspect="1" noChangeArrowheads="1"/>
          </p:cNvPicPr>
          <p:nvPr/>
        </p:nvPicPr>
        <p:blipFill>
          <a:blip r:embed="rId2"/>
          <a:srcRect/>
          <a:stretch>
            <a:fillRect/>
          </a:stretch>
        </p:blipFill>
        <p:spPr bwMode="auto">
          <a:xfrm>
            <a:off x="0" y="428625"/>
            <a:ext cx="9144000" cy="6043613"/>
          </a:xfrm>
          <a:prstGeom prst="rect">
            <a:avLst/>
          </a:prstGeom>
          <a:noFill/>
          <a:ln w="9525">
            <a:noFill/>
            <a:miter lim="800000"/>
            <a:headEnd/>
            <a:tailEnd/>
          </a:ln>
        </p:spPr>
      </p:pic>
      <p:sp>
        <p:nvSpPr>
          <p:cNvPr id="34819" name="Rectangle 3"/>
          <p:cNvSpPr>
            <a:spLocks noChangeArrowheads="1"/>
          </p:cNvSpPr>
          <p:nvPr/>
        </p:nvSpPr>
        <p:spPr bwMode="auto">
          <a:xfrm>
            <a:off x="4714908" y="785813"/>
            <a:ext cx="4643438" cy="1723549"/>
          </a:xfrm>
          <a:prstGeom prst="rect">
            <a:avLst/>
          </a:prstGeom>
          <a:noFill/>
          <a:ln w="9525">
            <a:noFill/>
            <a:miter lim="800000"/>
            <a:headEnd/>
            <a:tailEnd/>
          </a:ln>
        </p:spPr>
        <p:txBody>
          <a:bodyPr wrap="square">
            <a:spAutoFit/>
          </a:bodyPr>
          <a:lstStyle/>
          <a:p>
            <a:r>
              <a:rPr lang="en-GB" sz="3200" dirty="0" err="1" smtClean="0">
                <a:solidFill>
                  <a:srgbClr val="FFC000"/>
                </a:solidFill>
              </a:rPr>
              <a:t>dolore</a:t>
            </a:r>
            <a:r>
              <a:rPr lang="en-GB" sz="3200" dirty="0" smtClean="0">
                <a:solidFill>
                  <a:srgbClr val="FFC000"/>
                </a:solidFill>
              </a:rPr>
              <a:t> </a:t>
            </a:r>
            <a:r>
              <a:rPr lang="en-GB" sz="2000" dirty="0" smtClean="0">
                <a:solidFill>
                  <a:srgbClr val="FFC000"/>
                </a:solidFill>
              </a:rPr>
              <a:t>(o </a:t>
            </a:r>
            <a:r>
              <a:rPr lang="en-GB" sz="2000" dirty="0" err="1" smtClean="0">
                <a:solidFill>
                  <a:srgbClr val="FFC000"/>
                </a:solidFill>
              </a:rPr>
              <a:t>altro</a:t>
            </a:r>
            <a:r>
              <a:rPr lang="en-GB" sz="2000" dirty="0" smtClean="0">
                <a:solidFill>
                  <a:srgbClr val="FFC000"/>
                </a:solidFill>
              </a:rPr>
              <a:t> </a:t>
            </a:r>
            <a:r>
              <a:rPr lang="en-GB" sz="2000" dirty="0" err="1" smtClean="0">
                <a:solidFill>
                  <a:srgbClr val="FFC000"/>
                </a:solidFill>
              </a:rPr>
              <a:t>sintomo</a:t>
            </a:r>
            <a:r>
              <a:rPr lang="en-GB" sz="2000" dirty="0" smtClean="0">
                <a:solidFill>
                  <a:srgbClr val="FFC000"/>
                </a:solidFill>
              </a:rPr>
              <a:t>) </a:t>
            </a:r>
            <a:r>
              <a:rPr lang="en-GB" sz="3200" dirty="0" smtClean="0">
                <a:solidFill>
                  <a:srgbClr val="FFC000"/>
                </a:solidFill>
              </a:rPr>
              <a:t>SPONTANEO</a:t>
            </a:r>
            <a:endParaRPr lang="en-GB" sz="3200" dirty="0">
              <a:solidFill>
                <a:srgbClr val="FFC000"/>
              </a:solidFill>
            </a:endParaRPr>
          </a:p>
          <a:p>
            <a:pPr algn="ctr"/>
            <a:r>
              <a:rPr lang="en-GB" sz="2400" dirty="0" smtClean="0">
                <a:solidFill>
                  <a:schemeClr val="bg1"/>
                </a:solidFill>
              </a:rPr>
              <a:t>(</a:t>
            </a:r>
            <a:r>
              <a:rPr lang="en-GB" sz="2400" dirty="0" err="1" smtClean="0">
                <a:solidFill>
                  <a:schemeClr val="bg1"/>
                </a:solidFill>
              </a:rPr>
              <a:t>appare</a:t>
            </a:r>
            <a:r>
              <a:rPr lang="en-GB" sz="2400" dirty="0" smtClean="0">
                <a:solidFill>
                  <a:schemeClr val="bg1"/>
                </a:solidFill>
              </a:rPr>
              <a:t> </a:t>
            </a:r>
            <a:r>
              <a:rPr lang="en-GB" sz="2400" dirty="0" err="1" smtClean="0">
                <a:solidFill>
                  <a:schemeClr val="bg1"/>
                </a:solidFill>
              </a:rPr>
              <a:t>senza</a:t>
            </a:r>
            <a:r>
              <a:rPr lang="en-GB" sz="2400" dirty="0" smtClean="0">
                <a:solidFill>
                  <a:schemeClr val="bg1"/>
                </a:solidFill>
              </a:rPr>
              <a:t> </a:t>
            </a:r>
            <a:r>
              <a:rPr lang="en-GB" sz="2400" dirty="0">
                <a:solidFill>
                  <a:schemeClr val="bg1"/>
                </a:solidFill>
              </a:rPr>
              <a:t>far </a:t>
            </a:r>
            <a:r>
              <a:rPr lang="en-GB" sz="2400" dirty="0" err="1" smtClean="0">
                <a:solidFill>
                  <a:schemeClr val="bg1"/>
                </a:solidFill>
              </a:rPr>
              <a:t>nulla</a:t>
            </a:r>
            <a:r>
              <a:rPr lang="en-GB" sz="2400" dirty="0" smtClean="0">
                <a:solidFill>
                  <a:schemeClr val="bg1"/>
                </a:solidFill>
              </a:rPr>
              <a:t>)</a:t>
            </a:r>
            <a:endParaRPr lang="en-GB" sz="2400" dirty="0">
              <a:solidFill>
                <a:schemeClr val="bg1"/>
              </a:solidFill>
            </a:endParaRPr>
          </a:p>
          <a:p>
            <a:r>
              <a:rPr lang="en-GB" dirty="0">
                <a:solidFill>
                  <a:schemeClr val="bg1"/>
                </a:solidFill>
              </a:rPr>
              <a:t> </a:t>
            </a:r>
          </a:p>
        </p:txBody>
      </p:sp>
      <p:sp>
        <p:nvSpPr>
          <p:cNvPr id="5" name="Rectangle 2"/>
          <p:cNvSpPr>
            <a:spLocks noChangeArrowheads="1"/>
          </p:cNvSpPr>
          <p:nvPr/>
        </p:nvSpPr>
        <p:spPr bwMode="auto">
          <a:xfrm>
            <a:off x="3571868" y="5643578"/>
            <a:ext cx="5572125" cy="830997"/>
          </a:xfrm>
          <a:prstGeom prst="rect">
            <a:avLst/>
          </a:prstGeom>
          <a:solidFill>
            <a:schemeClr val="tx2">
              <a:lumMod val="20000"/>
              <a:lumOff val="80000"/>
            </a:schemeClr>
          </a:solidFill>
          <a:ln w="9525">
            <a:noFill/>
            <a:miter lim="800000"/>
            <a:headEnd/>
            <a:tailEnd/>
          </a:ln>
        </p:spPr>
        <p:txBody>
          <a:bodyPr>
            <a:spAutoFit/>
          </a:bodyPr>
          <a:lstStyle/>
          <a:p>
            <a:pPr algn="ctr"/>
            <a:r>
              <a:rPr lang="en-GB" sz="2400" dirty="0" smtClean="0">
                <a:solidFill>
                  <a:srgbClr val="C00000"/>
                </a:solidFill>
              </a:rPr>
              <a:t>Test del </a:t>
            </a:r>
            <a:r>
              <a:rPr lang="en-GB" sz="2400" dirty="0" err="1" smtClean="0">
                <a:solidFill>
                  <a:srgbClr val="C00000"/>
                </a:solidFill>
              </a:rPr>
              <a:t>Contatto</a:t>
            </a:r>
            <a:r>
              <a:rPr lang="en-GB" sz="2400" dirty="0" smtClean="0">
                <a:solidFill>
                  <a:srgbClr val="C00000"/>
                </a:solidFill>
              </a:rPr>
              <a:t> con </a:t>
            </a:r>
            <a:r>
              <a:rPr lang="en-GB" sz="2400" dirty="0" err="1" smtClean="0">
                <a:solidFill>
                  <a:srgbClr val="C00000"/>
                </a:solidFill>
              </a:rPr>
              <a:t>l’Ago</a:t>
            </a:r>
            <a:endParaRPr lang="en-GB" sz="2400" dirty="0" smtClean="0">
              <a:solidFill>
                <a:srgbClr val="C00000"/>
              </a:solidFill>
            </a:endParaRPr>
          </a:p>
          <a:p>
            <a:pPr algn="ctr"/>
            <a:r>
              <a:rPr lang="en-GB" sz="2400" dirty="0" smtClean="0">
                <a:solidFill>
                  <a:srgbClr val="C00000"/>
                </a:solidFill>
              </a:rPr>
              <a:t>Needle </a:t>
            </a:r>
            <a:r>
              <a:rPr lang="en-GB" sz="2400" dirty="0">
                <a:solidFill>
                  <a:srgbClr val="C00000"/>
                </a:solidFill>
              </a:rPr>
              <a:t>Contact </a:t>
            </a:r>
            <a:r>
              <a:rPr lang="en-GB" sz="2400" dirty="0" smtClean="0">
                <a:solidFill>
                  <a:srgbClr val="C00000"/>
                </a:solidFill>
              </a:rPr>
              <a:t>Test</a:t>
            </a:r>
            <a:r>
              <a:rPr lang="en-GB" sz="1400" dirty="0" smtClean="0">
                <a:solidFill>
                  <a:srgbClr val="C00000"/>
                </a:solidFill>
              </a:rPr>
              <a:t> </a:t>
            </a:r>
            <a:endParaRPr lang="en-GB" sz="1400" dirty="0">
              <a:solidFill>
                <a:srgbClr val="C0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p:cNvPicPr>
            <a:picLocks noChangeAspect="1" noChangeArrowheads="1"/>
          </p:cNvPicPr>
          <p:nvPr/>
        </p:nvPicPr>
        <p:blipFill>
          <a:blip r:embed="rId2"/>
          <a:srcRect/>
          <a:stretch>
            <a:fillRect/>
          </a:stretch>
        </p:blipFill>
        <p:spPr bwMode="auto">
          <a:xfrm>
            <a:off x="-32" y="-41275"/>
            <a:ext cx="9244013" cy="6942138"/>
          </a:xfrm>
          <a:prstGeom prst="rect">
            <a:avLst/>
          </a:prstGeom>
          <a:noFill/>
          <a:ln w="9525">
            <a:noFill/>
            <a:miter lim="800000"/>
            <a:headEnd/>
            <a:tailEnd/>
          </a:ln>
        </p:spPr>
      </p:pic>
      <p:sp>
        <p:nvSpPr>
          <p:cNvPr id="35843" name="Rectangle 3"/>
          <p:cNvSpPr>
            <a:spLocks noChangeArrowheads="1"/>
          </p:cNvSpPr>
          <p:nvPr/>
        </p:nvSpPr>
        <p:spPr bwMode="auto">
          <a:xfrm>
            <a:off x="4429124" y="2357438"/>
            <a:ext cx="5000626" cy="830997"/>
          </a:xfrm>
          <a:prstGeom prst="rect">
            <a:avLst/>
          </a:prstGeom>
          <a:noFill/>
          <a:ln w="9525">
            <a:noFill/>
            <a:miter lim="800000"/>
            <a:headEnd/>
            <a:tailEnd/>
          </a:ln>
        </p:spPr>
        <p:txBody>
          <a:bodyPr wrap="square">
            <a:spAutoFit/>
          </a:bodyPr>
          <a:lstStyle/>
          <a:p>
            <a:pPr algn="ctr"/>
            <a:r>
              <a:rPr lang="it-IT" sz="2400" dirty="0">
                <a:solidFill>
                  <a:srgbClr val="FF0000"/>
                </a:solidFill>
              </a:rPr>
              <a:t>dolore </a:t>
            </a:r>
            <a:r>
              <a:rPr lang="it-IT" sz="2400" dirty="0" smtClean="0">
                <a:solidFill>
                  <a:srgbClr val="FF0000"/>
                </a:solidFill>
              </a:rPr>
              <a:t>PROVOCATO </a:t>
            </a:r>
            <a:r>
              <a:rPr lang="it-IT" sz="2400" dirty="0" smtClean="0">
                <a:solidFill>
                  <a:srgbClr val="002060"/>
                </a:solidFill>
              </a:rPr>
              <a:t>cinetico </a:t>
            </a:r>
            <a:endParaRPr lang="it-IT" sz="2400" dirty="0">
              <a:solidFill>
                <a:srgbClr val="002060"/>
              </a:solidFill>
            </a:endParaRPr>
          </a:p>
          <a:p>
            <a:pPr algn="ctr"/>
            <a:r>
              <a:rPr lang="it-IT" sz="2400" dirty="0">
                <a:solidFill>
                  <a:schemeClr val="bg1"/>
                </a:solidFill>
              </a:rPr>
              <a:t>(alzando, allungando il braccio)</a:t>
            </a:r>
          </a:p>
        </p:txBody>
      </p:sp>
      <p:sp>
        <p:nvSpPr>
          <p:cNvPr id="35844" name="Rectangle 5"/>
          <p:cNvSpPr>
            <a:spLocks noChangeArrowheads="1"/>
          </p:cNvSpPr>
          <p:nvPr/>
        </p:nvSpPr>
        <p:spPr bwMode="auto">
          <a:xfrm>
            <a:off x="4071934" y="5514819"/>
            <a:ext cx="5143536" cy="707886"/>
          </a:xfrm>
          <a:prstGeom prst="rect">
            <a:avLst/>
          </a:prstGeom>
          <a:solidFill>
            <a:srgbClr val="92D050"/>
          </a:solidFill>
          <a:ln w="9525">
            <a:noFill/>
            <a:miter lim="800000"/>
            <a:headEnd/>
            <a:tailEnd/>
          </a:ln>
        </p:spPr>
        <p:txBody>
          <a:bodyPr wrap="square">
            <a:spAutoFit/>
          </a:bodyPr>
          <a:lstStyle/>
          <a:p>
            <a:r>
              <a:rPr lang="it-IT" sz="2000" dirty="0" smtClean="0">
                <a:solidFill>
                  <a:srgbClr val="C00000"/>
                </a:solidFill>
              </a:rPr>
              <a:t>Il paziente deve </a:t>
            </a:r>
            <a:r>
              <a:rPr lang="it-IT" sz="2000" dirty="0" smtClean="0">
                <a:solidFill>
                  <a:srgbClr val="002060"/>
                </a:solidFill>
              </a:rPr>
              <a:t>eseguire il movimento che produce il sintomo</a:t>
            </a:r>
            <a:r>
              <a:rPr lang="it-IT" sz="2000" dirty="0" smtClean="0">
                <a:solidFill>
                  <a:srgbClr val="C00000"/>
                </a:solidFill>
              </a:rPr>
              <a:t> prima </a:t>
            </a:r>
            <a:r>
              <a:rPr lang="it-IT" sz="2000" dirty="0">
                <a:solidFill>
                  <a:srgbClr val="C00000"/>
                </a:solidFill>
              </a:rPr>
              <a:t>e durante il test</a:t>
            </a:r>
            <a:endParaRPr lang="it-IT" sz="1200" dirty="0">
              <a:solidFill>
                <a:srgbClr val="C0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1-Tutto\1-Libri [HP]\S. Marcelli - Il Test dei Punti Attivi HOEPLI\Figure.REVISIONI\TPA Figura (28).png"/>
          <p:cNvPicPr>
            <a:picLocks noChangeAspect="1" noChangeArrowheads="1"/>
          </p:cNvPicPr>
          <p:nvPr/>
        </p:nvPicPr>
        <p:blipFill>
          <a:blip r:embed="rId2" cstate="screen"/>
          <a:srcRect/>
          <a:stretch>
            <a:fillRect/>
          </a:stretch>
        </p:blipFill>
        <p:spPr bwMode="auto">
          <a:xfrm>
            <a:off x="2357422" y="0"/>
            <a:ext cx="4454525" cy="6858000"/>
          </a:xfrm>
          <a:prstGeom prst="rect">
            <a:avLst/>
          </a:prstGeom>
          <a:noFill/>
          <a:ln w="9525">
            <a:noFill/>
            <a:miter lim="800000"/>
            <a:headEnd/>
            <a:tailEnd/>
          </a:ln>
        </p:spPr>
      </p:pic>
      <p:sp>
        <p:nvSpPr>
          <p:cNvPr id="36867" name="Rectangle 3"/>
          <p:cNvSpPr>
            <a:spLocks noChangeArrowheads="1"/>
          </p:cNvSpPr>
          <p:nvPr/>
        </p:nvSpPr>
        <p:spPr bwMode="auto">
          <a:xfrm>
            <a:off x="2071688" y="2286000"/>
            <a:ext cx="5072062" cy="707886"/>
          </a:xfrm>
          <a:prstGeom prst="rect">
            <a:avLst/>
          </a:prstGeom>
          <a:noFill/>
          <a:ln w="9525">
            <a:noFill/>
            <a:miter lim="800000"/>
            <a:headEnd/>
            <a:tailEnd/>
          </a:ln>
        </p:spPr>
        <p:txBody>
          <a:bodyPr>
            <a:spAutoFit/>
          </a:bodyPr>
          <a:lstStyle/>
          <a:p>
            <a:pPr algn="ctr"/>
            <a:r>
              <a:rPr lang="it-IT" sz="2000" dirty="0">
                <a:solidFill>
                  <a:srgbClr val="FF0000"/>
                </a:solidFill>
              </a:rPr>
              <a:t>Dolore </a:t>
            </a:r>
            <a:r>
              <a:rPr lang="it-IT" sz="2000" dirty="0" smtClean="0">
                <a:solidFill>
                  <a:srgbClr val="FF0000"/>
                </a:solidFill>
              </a:rPr>
              <a:t>PROVOCATO </a:t>
            </a:r>
            <a:r>
              <a:rPr lang="it-IT" sz="2000" dirty="0" smtClean="0">
                <a:solidFill>
                  <a:srgbClr val="00B0F0"/>
                </a:solidFill>
              </a:rPr>
              <a:t>posizionale</a:t>
            </a:r>
            <a:endParaRPr lang="it-IT" sz="2000" dirty="0">
              <a:solidFill>
                <a:srgbClr val="00B0F0"/>
              </a:solidFill>
            </a:endParaRPr>
          </a:p>
          <a:p>
            <a:pPr algn="ctr"/>
            <a:r>
              <a:rPr lang="it-IT" sz="2000" dirty="0">
                <a:solidFill>
                  <a:schemeClr val="bg1"/>
                </a:solidFill>
              </a:rPr>
              <a:t>(adducendo le cosce) </a:t>
            </a:r>
          </a:p>
        </p:txBody>
      </p:sp>
      <p:sp>
        <p:nvSpPr>
          <p:cNvPr id="5" name="Rectangle 5"/>
          <p:cNvSpPr>
            <a:spLocks noChangeArrowheads="1"/>
          </p:cNvSpPr>
          <p:nvPr/>
        </p:nvSpPr>
        <p:spPr bwMode="auto">
          <a:xfrm>
            <a:off x="2357422" y="5842361"/>
            <a:ext cx="4429156" cy="1015663"/>
          </a:xfrm>
          <a:prstGeom prst="rect">
            <a:avLst/>
          </a:prstGeom>
          <a:solidFill>
            <a:srgbClr val="92D050"/>
          </a:solidFill>
          <a:ln w="9525">
            <a:noFill/>
            <a:miter lim="800000"/>
            <a:headEnd/>
            <a:tailEnd/>
          </a:ln>
        </p:spPr>
        <p:txBody>
          <a:bodyPr wrap="square">
            <a:spAutoFit/>
          </a:bodyPr>
          <a:lstStyle/>
          <a:p>
            <a:pPr algn="just"/>
            <a:r>
              <a:rPr lang="it-IT" sz="2000" dirty="0" smtClean="0">
                <a:solidFill>
                  <a:srgbClr val="C00000"/>
                </a:solidFill>
              </a:rPr>
              <a:t>Il paziente deve </a:t>
            </a:r>
            <a:r>
              <a:rPr lang="it-IT" sz="2000" dirty="0" smtClean="0">
                <a:solidFill>
                  <a:srgbClr val="660033"/>
                </a:solidFill>
              </a:rPr>
              <a:t>assumere la posizione che produce il sintomo </a:t>
            </a:r>
            <a:r>
              <a:rPr lang="it-IT" sz="2000" dirty="0" smtClean="0">
                <a:solidFill>
                  <a:srgbClr val="C00000"/>
                </a:solidFill>
              </a:rPr>
              <a:t>prima </a:t>
            </a:r>
            <a:r>
              <a:rPr lang="it-IT" sz="2000" dirty="0">
                <a:solidFill>
                  <a:srgbClr val="C00000"/>
                </a:solidFill>
              </a:rPr>
              <a:t>e durante il test</a:t>
            </a:r>
            <a:endParaRPr lang="it-IT" sz="1200" dirty="0">
              <a:solidFill>
                <a:srgbClr val="C0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p:cNvPicPr>
            <a:picLocks noChangeAspect="1" noChangeArrowheads="1"/>
          </p:cNvPicPr>
          <p:nvPr/>
        </p:nvPicPr>
        <p:blipFill>
          <a:blip r:embed="rId2"/>
          <a:srcRect/>
          <a:stretch>
            <a:fillRect/>
          </a:stretch>
        </p:blipFill>
        <p:spPr bwMode="auto">
          <a:xfrm>
            <a:off x="2143125" y="0"/>
            <a:ext cx="5143500" cy="6858000"/>
          </a:xfrm>
          <a:prstGeom prst="rect">
            <a:avLst/>
          </a:prstGeom>
          <a:noFill/>
          <a:ln w="9525">
            <a:noFill/>
            <a:miter lim="800000"/>
            <a:headEnd/>
            <a:tailEnd/>
          </a:ln>
        </p:spPr>
      </p:pic>
      <p:sp>
        <p:nvSpPr>
          <p:cNvPr id="37891" name="Rectangle 2"/>
          <p:cNvSpPr>
            <a:spLocks noChangeArrowheads="1"/>
          </p:cNvSpPr>
          <p:nvPr/>
        </p:nvSpPr>
        <p:spPr bwMode="auto">
          <a:xfrm>
            <a:off x="2143124" y="71438"/>
            <a:ext cx="4714891" cy="830997"/>
          </a:xfrm>
          <a:prstGeom prst="rect">
            <a:avLst/>
          </a:prstGeom>
          <a:noFill/>
          <a:ln w="9525">
            <a:noFill/>
            <a:miter lim="800000"/>
            <a:headEnd/>
            <a:tailEnd/>
          </a:ln>
        </p:spPr>
        <p:txBody>
          <a:bodyPr wrap="square">
            <a:spAutoFit/>
          </a:bodyPr>
          <a:lstStyle/>
          <a:p>
            <a:pPr algn="ctr"/>
            <a:r>
              <a:rPr lang="en-GB" sz="2400" dirty="0" err="1">
                <a:solidFill>
                  <a:srgbClr val="FF0000"/>
                </a:solidFill>
              </a:rPr>
              <a:t>dolore</a:t>
            </a:r>
            <a:r>
              <a:rPr lang="en-GB" sz="2400" dirty="0">
                <a:solidFill>
                  <a:srgbClr val="FF0000"/>
                </a:solidFill>
              </a:rPr>
              <a:t> </a:t>
            </a:r>
            <a:r>
              <a:rPr lang="en-GB" sz="2400" dirty="0" smtClean="0">
                <a:solidFill>
                  <a:srgbClr val="FF0000"/>
                </a:solidFill>
              </a:rPr>
              <a:t>PROVOCATO </a:t>
            </a:r>
            <a:r>
              <a:rPr lang="en-GB" sz="2400" dirty="0" err="1" smtClean="0">
                <a:solidFill>
                  <a:schemeClr val="accent6">
                    <a:lumMod val="40000"/>
                    <a:lumOff val="60000"/>
                  </a:schemeClr>
                </a:solidFill>
              </a:rPr>
              <a:t>palpatorio</a:t>
            </a:r>
            <a:endParaRPr lang="en-GB" sz="2400" dirty="0">
              <a:solidFill>
                <a:schemeClr val="accent6">
                  <a:lumMod val="40000"/>
                  <a:lumOff val="60000"/>
                </a:schemeClr>
              </a:solidFill>
            </a:endParaRPr>
          </a:p>
          <a:p>
            <a:pPr algn="ctr"/>
            <a:r>
              <a:rPr lang="en-GB" sz="2400" dirty="0">
                <a:solidFill>
                  <a:schemeClr val="bg1"/>
                </a:solidFill>
              </a:rPr>
              <a:t>(</a:t>
            </a:r>
            <a:r>
              <a:rPr lang="en-GB" sz="2400" dirty="0" err="1">
                <a:solidFill>
                  <a:schemeClr val="bg1"/>
                </a:solidFill>
              </a:rPr>
              <a:t>palpando</a:t>
            </a:r>
            <a:r>
              <a:rPr lang="en-GB" sz="2400" dirty="0">
                <a:solidFill>
                  <a:schemeClr val="bg1"/>
                </a:solidFill>
              </a:rPr>
              <a:t> </a:t>
            </a:r>
            <a:r>
              <a:rPr lang="en-GB" sz="2400" dirty="0" err="1">
                <a:solidFill>
                  <a:schemeClr val="bg1"/>
                </a:solidFill>
              </a:rPr>
              <a:t>l’epigastrio</a:t>
            </a:r>
            <a:r>
              <a:rPr lang="en-GB" sz="2400" dirty="0">
                <a:solidFill>
                  <a:schemeClr val="bg1"/>
                </a:solidFill>
              </a:rPr>
              <a:t>) </a:t>
            </a:r>
          </a:p>
        </p:txBody>
      </p:sp>
      <p:sp>
        <p:nvSpPr>
          <p:cNvPr id="37892" name="Rectangle 8"/>
          <p:cNvSpPr>
            <a:spLocks noChangeArrowheads="1"/>
          </p:cNvSpPr>
          <p:nvPr/>
        </p:nvSpPr>
        <p:spPr bwMode="auto">
          <a:xfrm>
            <a:off x="5429250" y="3357563"/>
            <a:ext cx="1633538" cy="369887"/>
          </a:xfrm>
          <a:prstGeom prst="rect">
            <a:avLst/>
          </a:prstGeom>
          <a:noFill/>
          <a:ln w="9525">
            <a:noFill/>
            <a:miter lim="800000"/>
            <a:headEnd/>
            <a:tailEnd/>
          </a:ln>
        </p:spPr>
        <p:txBody>
          <a:bodyPr wrap="none">
            <a:spAutoFit/>
          </a:bodyPr>
          <a:lstStyle/>
          <a:p>
            <a:pPr algn="ctr"/>
            <a:r>
              <a:rPr lang="en-GB">
                <a:solidFill>
                  <a:schemeClr val="bg1"/>
                </a:solidFill>
              </a:rPr>
              <a:t>PC-6 Neiguan</a:t>
            </a:r>
          </a:p>
        </p:txBody>
      </p:sp>
      <p:sp>
        <p:nvSpPr>
          <p:cNvPr id="10" name="Oval 9"/>
          <p:cNvSpPr/>
          <p:nvPr/>
        </p:nvSpPr>
        <p:spPr>
          <a:xfrm>
            <a:off x="6000750" y="3214688"/>
            <a:ext cx="142875"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Rectangle 5"/>
          <p:cNvSpPr>
            <a:spLocks noChangeArrowheads="1"/>
          </p:cNvSpPr>
          <p:nvPr/>
        </p:nvSpPr>
        <p:spPr bwMode="auto">
          <a:xfrm>
            <a:off x="2143108" y="6150114"/>
            <a:ext cx="5143536" cy="707886"/>
          </a:xfrm>
          <a:prstGeom prst="rect">
            <a:avLst/>
          </a:prstGeom>
          <a:solidFill>
            <a:srgbClr val="92D050"/>
          </a:solidFill>
          <a:ln w="9525">
            <a:noFill/>
            <a:miter lim="800000"/>
            <a:headEnd/>
            <a:tailEnd/>
          </a:ln>
        </p:spPr>
        <p:txBody>
          <a:bodyPr wrap="square">
            <a:spAutoFit/>
          </a:bodyPr>
          <a:lstStyle/>
          <a:p>
            <a:r>
              <a:rPr lang="it-IT" sz="2000" dirty="0" smtClean="0">
                <a:solidFill>
                  <a:srgbClr val="C00000"/>
                </a:solidFill>
              </a:rPr>
              <a:t>Il paziente deve </a:t>
            </a:r>
            <a:r>
              <a:rPr lang="it-IT" sz="2000" dirty="0" smtClean="0"/>
              <a:t>eseguire la palpazione che produce il sintomo</a:t>
            </a:r>
            <a:r>
              <a:rPr lang="it-IT" sz="2000" dirty="0" smtClean="0">
                <a:solidFill>
                  <a:srgbClr val="C00000"/>
                </a:solidFill>
              </a:rPr>
              <a:t> prima </a:t>
            </a:r>
            <a:r>
              <a:rPr lang="it-IT" sz="2000" dirty="0">
                <a:solidFill>
                  <a:srgbClr val="C00000"/>
                </a:solidFill>
              </a:rPr>
              <a:t>e durante il test</a:t>
            </a:r>
            <a:endParaRPr lang="it-IT" sz="1200" dirty="0">
              <a:solidFill>
                <a:srgbClr val="C0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274638"/>
            <a:ext cx="8229600" cy="6297612"/>
          </a:xfrm>
          <a:solidFill>
            <a:srgbClr val="FFFF00"/>
          </a:solidFill>
          <a:ln>
            <a:solidFill>
              <a:schemeClr val="tx2">
                <a:lumMod val="50000"/>
              </a:schemeClr>
            </a:solidFill>
          </a:ln>
        </p:spPr>
        <p:txBody>
          <a:bodyPr anchor="b"/>
          <a:lstStyle/>
          <a:p>
            <a:pPr algn="l">
              <a:defRPr/>
            </a:pPr>
            <a:r>
              <a:rPr lang="it-IT" sz="3600" dirty="0" smtClean="0">
                <a:solidFill>
                  <a:srgbClr val="C00000"/>
                </a:solidFill>
              </a:rPr>
              <a:t>Passo 2</a:t>
            </a:r>
            <a:br>
              <a:rPr lang="it-IT" sz="3600" dirty="0" smtClean="0">
                <a:solidFill>
                  <a:srgbClr val="C00000"/>
                </a:solidFill>
              </a:rPr>
            </a:br>
            <a:r>
              <a:rPr lang="it-IT" sz="3600" dirty="0" smtClean="0">
                <a:solidFill>
                  <a:srgbClr val="C00000"/>
                </a:solidFill>
              </a:rPr>
              <a:t>Spiegazioni e istruzioni al paziente</a:t>
            </a:r>
            <a:br>
              <a:rPr lang="it-IT" sz="3600" dirty="0" smtClean="0">
                <a:solidFill>
                  <a:srgbClr val="C00000"/>
                </a:solidFill>
              </a:rPr>
            </a:br>
            <a:r>
              <a:rPr lang="it-IT" sz="2400" dirty="0" smtClean="0">
                <a:solidFill>
                  <a:srgbClr val="C00000"/>
                </a:solidFill>
              </a:rPr>
              <a:t>È davvero importante che i pazienti capiscano esattamente cos’è il test!</a:t>
            </a:r>
            <a:br>
              <a:rPr lang="it-IT" sz="2400" dirty="0" smtClean="0">
                <a:solidFill>
                  <a:srgbClr val="C00000"/>
                </a:solidFill>
              </a:rPr>
            </a:br>
            <a:r>
              <a:rPr lang="it-IT" sz="2400" dirty="0" smtClean="0">
                <a:solidFill>
                  <a:srgbClr val="C00000"/>
                </a:solidFill>
              </a:rPr>
              <a:t> </a:t>
            </a:r>
            <a:r>
              <a:rPr lang="en-GB" sz="2400" dirty="0" smtClean="0">
                <a:solidFill>
                  <a:srgbClr val="C00000"/>
                </a:solidFill>
              </a:rPr>
              <a:t/>
            </a:r>
            <a:br>
              <a:rPr lang="en-GB" sz="2400" dirty="0" smtClean="0">
                <a:solidFill>
                  <a:srgbClr val="C00000"/>
                </a:solidFill>
              </a:rPr>
            </a:br>
            <a:r>
              <a:rPr lang="en-GB" sz="2400" dirty="0" err="1" smtClean="0">
                <a:solidFill>
                  <a:srgbClr val="C00000"/>
                </a:solidFill>
              </a:rPr>
              <a:t>L’operatore</a:t>
            </a:r>
            <a:r>
              <a:rPr lang="en-GB" sz="2400" dirty="0" smtClean="0">
                <a:solidFill>
                  <a:srgbClr val="C00000"/>
                </a:solidFill>
              </a:rPr>
              <a:t> </a:t>
            </a:r>
            <a:r>
              <a:rPr lang="en-GB" sz="2400" dirty="0" err="1" smtClean="0">
                <a:solidFill>
                  <a:srgbClr val="C00000"/>
                </a:solidFill>
              </a:rPr>
              <a:t>che</a:t>
            </a:r>
            <a:r>
              <a:rPr lang="en-GB" sz="2400" dirty="0" smtClean="0">
                <a:solidFill>
                  <a:srgbClr val="C00000"/>
                </a:solidFill>
              </a:rPr>
              <a:t> lo </a:t>
            </a:r>
            <a:r>
              <a:rPr lang="en-GB" sz="2400" dirty="0" err="1" smtClean="0">
                <a:solidFill>
                  <a:srgbClr val="C00000"/>
                </a:solidFill>
              </a:rPr>
              <a:t>metterà</a:t>
            </a:r>
            <a:r>
              <a:rPr lang="en-GB" sz="2400" dirty="0" smtClean="0">
                <a:solidFill>
                  <a:srgbClr val="C00000"/>
                </a:solidFill>
              </a:rPr>
              <a:t> in </a:t>
            </a:r>
            <a:r>
              <a:rPr lang="en-GB" sz="2400" dirty="0" err="1" smtClean="0">
                <a:solidFill>
                  <a:srgbClr val="C00000"/>
                </a:solidFill>
              </a:rPr>
              <a:t>atto</a:t>
            </a:r>
            <a:r>
              <a:rPr lang="en-GB" sz="2400" dirty="0" smtClean="0">
                <a:solidFill>
                  <a:srgbClr val="C00000"/>
                </a:solidFill>
              </a:rPr>
              <a:t> </a:t>
            </a:r>
            <a:r>
              <a:rPr lang="en-GB" sz="2400" dirty="0" err="1" smtClean="0">
                <a:solidFill>
                  <a:srgbClr val="C00000"/>
                </a:solidFill>
              </a:rPr>
              <a:t>chiederà</a:t>
            </a:r>
            <a:r>
              <a:rPr lang="en-GB" sz="2400" dirty="0" smtClean="0">
                <a:solidFill>
                  <a:srgbClr val="C00000"/>
                </a:solidFill>
              </a:rPr>
              <a:t>, per </a:t>
            </a:r>
            <a:r>
              <a:rPr lang="en-GB" sz="2400" dirty="0" err="1" smtClean="0">
                <a:solidFill>
                  <a:srgbClr val="C00000"/>
                </a:solidFill>
              </a:rPr>
              <a:t>esempio</a:t>
            </a:r>
            <a:r>
              <a:rPr lang="en-GB" sz="2400" dirty="0" smtClean="0">
                <a:solidFill>
                  <a:srgbClr val="C00000"/>
                </a:solidFill>
              </a:rPr>
              <a:t>:</a:t>
            </a:r>
            <a:r>
              <a:rPr lang="it-IT" sz="2400" i="1" dirty="0" smtClean="0"/>
              <a:t>“Cara Maria, ora le farò un test. La sua collaborazione è molto importante, perché questo ci farà sapere in anticipo come lei risponderà alla terapia. Dove le dà fastidio in questo momento. </a:t>
            </a:r>
            <a:r>
              <a:rPr lang="it-IT" sz="2400" dirty="0" smtClean="0">
                <a:solidFill>
                  <a:srgbClr val="C00000"/>
                </a:solidFill>
              </a:rPr>
              <a:t>La paziente risponderà:</a:t>
            </a:r>
            <a:r>
              <a:rPr lang="it-IT" sz="2400" dirty="0" smtClean="0"/>
              <a:t> </a:t>
            </a:r>
            <a:r>
              <a:rPr lang="it-IT" sz="2400" i="1" dirty="0" smtClean="0"/>
              <a:t>“Mi fa male qua </a:t>
            </a:r>
            <a:r>
              <a:rPr lang="it-IT" sz="2400" dirty="0" smtClean="0"/>
              <a:t>(toccandosi un punto o un’area del gomito) </a:t>
            </a:r>
            <a:r>
              <a:rPr lang="it-IT" sz="2400" i="1" dirty="0" smtClean="0"/>
              <a:t>quando alzo il braccio per pettinarmi i capelli”. </a:t>
            </a:r>
            <a:r>
              <a:rPr lang="it-IT" sz="2400" dirty="0" smtClean="0">
                <a:solidFill>
                  <a:srgbClr val="C00000"/>
                </a:solidFill>
              </a:rPr>
              <a:t>E l’operatore </a:t>
            </a:r>
            <a:r>
              <a:rPr lang="it-IT" sz="2400" dirty="0" err="1" smtClean="0">
                <a:solidFill>
                  <a:srgbClr val="C00000"/>
                </a:solidFill>
              </a:rPr>
              <a:t>chiudereà</a:t>
            </a:r>
            <a:r>
              <a:rPr lang="it-IT" sz="2400" dirty="0" smtClean="0">
                <a:solidFill>
                  <a:srgbClr val="C00000"/>
                </a:solidFill>
              </a:rPr>
              <a:t> così: </a:t>
            </a:r>
            <a:r>
              <a:rPr lang="it-IT" sz="2400" dirty="0" smtClean="0"/>
              <a:t>“</a:t>
            </a:r>
            <a:r>
              <a:rPr lang="it-IT" sz="2400" i="1" dirty="0" smtClean="0"/>
              <a:t>Benissimo, ora io pizzicherò alcuni punti della sua pelle e lei mi dirà quando trovo un punto che è </a:t>
            </a:r>
            <a:r>
              <a:rPr lang="it-IT" sz="2400" cap="small" dirty="0" smtClean="0"/>
              <a:t>più doloroso </a:t>
            </a:r>
            <a:r>
              <a:rPr lang="it-IT" sz="2400" i="1" dirty="0" smtClean="0"/>
              <a:t>degli altri. Mi faccia sapere se le faccio troppo male.”</a:t>
            </a:r>
            <a:r>
              <a:rPr lang="en-GB" sz="2400" dirty="0" smtClean="0">
                <a:solidFill>
                  <a:srgbClr val="C00000"/>
                </a:solidFill>
              </a:rPr>
              <a:t> </a:t>
            </a:r>
            <a:r>
              <a:rPr lang="it-IT" sz="2400" dirty="0" smtClean="0"/>
              <a:t/>
            </a:r>
            <a:br>
              <a:rPr lang="it-IT" sz="2400" dirty="0" smtClean="0"/>
            </a:br>
            <a:endParaRPr lang="en-GB" sz="2800" dirty="0" smtClean="0">
              <a:solidFill>
                <a:srgbClr val="C00000"/>
              </a:solidFill>
            </a:endParaRPr>
          </a:p>
        </p:txBody>
      </p:sp>
      <p:sp>
        <p:nvSpPr>
          <p:cNvPr id="3" name="Right Arrow 2"/>
          <p:cNvSpPr/>
          <p:nvPr/>
        </p:nvSpPr>
        <p:spPr>
          <a:xfrm>
            <a:off x="4143375" y="6143644"/>
            <a:ext cx="571500" cy="357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274638"/>
            <a:ext cx="8229600" cy="6583362"/>
          </a:xfrm>
        </p:spPr>
        <p:txBody>
          <a:bodyPr/>
          <a:lstStyle/>
          <a:p>
            <a:pPr algn="l"/>
            <a:r>
              <a:rPr lang="it-IT" sz="2400" dirty="0" smtClean="0">
                <a:solidFill>
                  <a:srgbClr val="C00000"/>
                </a:solidFill>
              </a:rPr>
              <a:t>E dopo aver trovato il punto più doloroso (o più punti) </a:t>
            </a:r>
            <a:r>
              <a:rPr lang="it-IT" sz="2400" dirty="0" err="1" smtClean="0">
                <a:solidFill>
                  <a:srgbClr val="C00000"/>
                </a:solidFill>
              </a:rPr>
              <a:t>continuerà…</a:t>
            </a:r>
            <a:r>
              <a:rPr lang="en-US" sz="2400" dirty="0" smtClean="0"/>
              <a:t/>
            </a:r>
            <a:br>
              <a:rPr lang="en-US" sz="2400" dirty="0" smtClean="0"/>
            </a:br>
            <a:r>
              <a:rPr lang="en-US" sz="2400" dirty="0" smtClean="0"/>
              <a:t/>
            </a:r>
            <a:br>
              <a:rPr lang="en-US" sz="2400" dirty="0" smtClean="0"/>
            </a:br>
            <a:r>
              <a:rPr lang="it-IT" sz="2400" i="1" dirty="0" smtClean="0"/>
              <a:t>“Ora, mentre io pizzico il punto tra le mie dita </a:t>
            </a:r>
            <a:r>
              <a:rPr lang="it-IT" sz="2400" dirty="0" smtClean="0"/>
              <a:t>(</a:t>
            </a:r>
            <a:r>
              <a:rPr lang="it-IT" sz="2400" dirty="0" smtClean="0">
                <a:solidFill>
                  <a:srgbClr val="C00000"/>
                </a:solidFill>
              </a:rPr>
              <a:t>o “Io toccherò leggermente la pelle con la punta di un ago”</a:t>
            </a:r>
            <a:r>
              <a:rPr lang="it-IT" sz="2400" dirty="0" smtClean="0"/>
              <a:t>)</a:t>
            </a:r>
            <a:r>
              <a:rPr lang="it-IT" sz="2400" i="1" dirty="0" smtClean="0"/>
              <a:t>, mi dica se il dolore che io le </a:t>
            </a:r>
            <a:r>
              <a:rPr lang="it-IT" sz="2400" i="1" dirty="0" err="1" smtClean="0"/>
              <a:t>profoco</a:t>
            </a:r>
            <a:r>
              <a:rPr lang="it-IT" sz="2400" i="1" dirty="0" smtClean="0"/>
              <a:t> fa diminuire o sparire il dolore della sua spalla. Le dovrebbe dirmi anche se non cambia o va peggio. Proverò un punto alla volta (dei punti dolorosi trovati), e tra tutti quelli che migliorano il suo sintomo, lei deve dirmi qual è il più efficace”.</a:t>
            </a:r>
            <a:r>
              <a:rPr lang="en-US" sz="2400" dirty="0" smtClean="0"/>
              <a:t/>
            </a:r>
            <a:br>
              <a:rPr lang="en-US" sz="2400" dirty="0" smtClean="0"/>
            </a:br>
            <a:endParaRPr lang="en-GB" sz="2400" dirty="0" smtClean="0"/>
          </a:p>
        </p:txBody>
      </p:sp>
      <p:sp>
        <p:nvSpPr>
          <p:cNvPr id="3" name="Rectangle 2"/>
          <p:cNvSpPr/>
          <p:nvPr/>
        </p:nvSpPr>
        <p:spPr>
          <a:xfrm>
            <a:off x="4286250" y="6286500"/>
            <a:ext cx="428625" cy="357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642938" y="428625"/>
            <a:ext cx="8072437" cy="6072188"/>
          </a:xfrm>
          <a:solidFill>
            <a:srgbClr val="FFFF00"/>
          </a:solidFill>
          <a:ln>
            <a:solidFill>
              <a:schemeClr val="accent5"/>
            </a:solidFill>
          </a:ln>
        </p:spPr>
        <p:txBody>
          <a:bodyPr/>
          <a:lstStyle/>
          <a:p>
            <a:pPr algn="l"/>
            <a:r>
              <a:rPr lang="it-IT" sz="3200" dirty="0" smtClean="0">
                <a:solidFill>
                  <a:srgbClr val="C00000"/>
                </a:solidFill>
              </a:rPr>
              <a:t>Passo 3</a:t>
            </a:r>
            <a:br>
              <a:rPr lang="it-IT" sz="3200" dirty="0" smtClean="0">
                <a:solidFill>
                  <a:srgbClr val="C00000"/>
                </a:solidFill>
              </a:rPr>
            </a:br>
            <a:r>
              <a:rPr lang="it-IT" sz="3200" dirty="0" smtClean="0">
                <a:solidFill>
                  <a:srgbClr val="C00000"/>
                </a:solidFill>
              </a:rPr>
              <a:t>Cercare i punti più dolorosi</a:t>
            </a:r>
            <a:br>
              <a:rPr lang="it-IT" sz="3200" dirty="0" smtClean="0">
                <a:solidFill>
                  <a:srgbClr val="C00000"/>
                </a:solidFill>
              </a:rPr>
            </a:br>
            <a:r>
              <a:rPr lang="it-IT" sz="3200" dirty="0" smtClean="0"/>
              <a:t/>
            </a:r>
            <a:br>
              <a:rPr lang="it-IT" sz="3200" dirty="0" smtClean="0"/>
            </a:br>
            <a:r>
              <a:rPr lang="it-IT" sz="3200" dirty="0" smtClean="0"/>
              <a:t>A causa dell’enorme quantità di libri sui punti dati per scontato come “attivi” (pur con scarsezza o assenza di prove),  per poter attuare al meglio il Test dei Punti Attivi l’autore ha un stabilito un criterio razionale per testarli e sceglierli meglio, criterio inteso a soddisfare i professionisti di ogni metodo terapeutico.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rot="2700000">
            <a:off x="-2641600" y="901700"/>
            <a:ext cx="8229600" cy="1143000"/>
          </a:xfrm>
          <a:prstGeom prst="rect">
            <a:avLst/>
          </a:prstGeom>
          <a:solidFill>
            <a:srgbClr val="FFC000"/>
          </a:solidFill>
          <a:ln w="9525">
            <a:noFill/>
            <a:miter lim="800000"/>
            <a:headEnd/>
            <a:tailEnd/>
          </a:ln>
        </p:spPr>
        <p:txBody>
          <a:bodyPr anchor="ctr"/>
          <a:lstStyle/>
          <a:p>
            <a:pPr algn="ctr">
              <a:defRPr/>
            </a:pPr>
            <a:r>
              <a:rPr lang="it-IT" sz="5400">
                <a:solidFill>
                  <a:srgbClr val="00B0F0"/>
                </a:solidFill>
                <a:latin typeface="+mj-lt"/>
                <a:ea typeface="+mj-ea"/>
                <a:cs typeface="+mj-cs"/>
              </a:rPr>
              <a:t>definizione</a:t>
            </a:r>
          </a:p>
        </p:txBody>
      </p:sp>
    </p:spTree>
  </p:cSld>
  <p:clrMapOvr>
    <a:masterClrMapping/>
  </p:clrMapOvr>
  <p:transition>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5143500" y="274638"/>
            <a:ext cx="3543300" cy="5868987"/>
          </a:xfrm>
        </p:spPr>
        <p:txBody>
          <a:bodyPr/>
          <a:lstStyle/>
          <a:p>
            <a:pPr algn="r"/>
            <a:r>
              <a:rPr lang="it-IT" sz="2000" i="1" u="sng" dirty="0" smtClean="0">
                <a:solidFill>
                  <a:srgbClr val="C00000"/>
                </a:solidFill>
              </a:rPr>
              <a:t>Oltre 1000 punti classificati</a:t>
            </a:r>
            <a:r>
              <a:rPr lang="it-IT" sz="2000" i="1" dirty="0" smtClean="0">
                <a:solidFill>
                  <a:srgbClr val="C00000"/>
                </a:solidFill>
              </a:rPr>
              <a:t>, </a:t>
            </a:r>
            <a:r>
              <a:rPr lang="it-IT" sz="2000" dirty="0" smtClean="0"/>
              <a:t>ordinari (670) ed extra (387), di cui almeno 50 sono di uso corrente [13].</a:t>
            </a:r>
            <a:br>
              <a:rPr lang="it-IT" sz="2000" dirty="0" smtClean="0"/>
            </a:br>
            <a:r>
              <a:rPr lang="en-US" sz="2000" dirty="0" smtClean="0"/>
              <a:t> </a:t>
            </a:r>
            <a:r>
              <a:rPr lang="it-IT" sz="2000" dirty="0" smtClean="0"/>
              <a:t/>
            </a:r>
            <a:br>
              <a:rPr lang="it-IT" sz="2000" dirty="0" smtClean="0"/>
            </a:br>
            <a:r>
              <a:rPr lang="it-IT" sz="2000" i="1" u="sng" dirty="0" smtClean="0">
                <a:solidFill>
                  <a:srgbClr val="C00000"/>
                </a:solidFill>
              </a:rPr>
              <a:t>Approssimativamente 50 vie strade dell’energia</a:t>
            </a:r>
            <a:r>
              <a:rPr lang="it-IT" sz="2000" dirty="0" smtClean="0"/>
              <a:t>, Canali Ordinari, Straordinari, </a:t>
            </a:r>
            <a:r>
              <a:rPr lang="it-IT" sz="2000" dirty="0" err="1" smtClean="0"/>
              <a:t>Extraordinary</a:t>
            </a:r>
            <a:r>
              <a:rPr lang="it-IT" sz="2000" dirty="0" smtClean="0"/>
              <a:t>, </a:t>
            </a:r>
            <a:r>
              <a:rPr lang="it-IT" sz="2000" dirty="0" err="1" smtClean="0"/>
              <a:t>Luo</a:t>
            </a:r>
            <a:r>
              <a:rPr lang="it-IT" sz="2000" dirty="0" smtClean="0"/>
              <a:t>, </a:t>
            </a:r>
            <a:r>
              <a:rPr lang="it-IT" sz="2000" dirty="0" err="1" smtClean="0"/>
              <a:t>Luo</a:t>
            </a:r>
            <a:r>
              <a:rPr lang="it-IT" sz="2000" dirty="0" smtClean="0"/>
              <a:t> Secondari e minori.</a:t>
            </a:r>
            <a:br>
              <a:rPr lang="it-IT" sz="2000" dirty="0" smtClean="0"/>
            </a:br>
            <a:r>
              <a:rPr lang="en-US" sz="2000" dirty="0" smtClean="0"/>
              <a:t> </a:t>
            </a:r>
            <a:r>
              <a:rPr lang="it-IT" sz="2000" dirty="0" smtClean="0"/>
              <a:t/>
            </a:r>
            <a:br>
              <a:rPr lang="it-IT" sz="2000" dirty="0" smtClean="0"/>
            </a:br>
            <a:r>
              <a:rPr lang="it-IT" sz="2000" i="1" u="sng" dirty="0" smtClean="0">
                <a:solidFill>
                  <a:srgbClr val="C00000"/>
                </a:solidFill>
              </a:rPr>
              <a:t>Almeno 10 punti</a:t>
            </a:r>
            <a:r>
              <a:rPr lang="it-IT" sz="2000" dirty="0" smtClean="0">
                <a:solidFill>
                  <a:srgbClr val="C00000"/>
                </a:solidFill>
              </a:rPr>
              <a:t> </a:t>
            </a:r>
            <a:r>
              <a:rPr lang="it-IT" sz="2000" dirty="0" smtClean="0"/>
              <a:t>dotati di </a:t>
            </a:r>
            <a:br>
              <a:rPr lang="it-IT" sz="2000" dirty="0" smtClean="0"/>
            </a:br>
            <a:r>
              <a:rPr lang="it-IT" sz="2000" dirty="0" smtClean="0"/>
              <a:t>attività terapeutica tradizionalmente</a:t>
            </a:r>
            <a:br>
              <a:rPr lang="it-IT" sz="2000" dirty="0" smtClean="0"/>
            </a:br>
            <a:r>
              <a:rPr lang="it-IT" sz="2000" dirty="0" smtClean="0"/>
              <a:t>o“scientificamente” </a:t>
            </a:r>
            <a:br>
              <a:rPr lang="it-IT" sz="2000" dirty="0" smtClean="0"/>
            </a:br>
            <a:r>
              <a:rPr lang="it-IT" sz="2000" dirty="0" smtClean="0"/>
              <a:t>accettata per ogni malattia </a:t>
            </a:r>
            <a:br>
              <a:rPr lang="it-IT" sz="2000" dirty="0" smtClean="0"/>
            </a:br>
            <a:r>
              <a:rPr lang="it-IT" sz="2000" dirty="0" smtClean="0"/>
              <a:t>o sintomo</a:t>
            </a:r>
            <a:r>
              <a:rPr lang="en-US" sz="2000" dirty="0" smtClean="0"/>
              <a:t>.</a:t>
            </a:r>
            <a:endParaRPr lang="en-GB" sz="2000" dirty="0" smtClean="0"/>
          </a:p>
        </p:txBody>
      </p:sp>
      <p:pic>
        <p:nvPicPr>
          <p:cNvPr id="41987" name="Picture 2"/>
          <p:cNvPicPr>
            <a:picLocks noChangeAspect="1" noChangeArrowheads="1"/>
          </p:cNvPicPr>
          <p:nvPr/>
        </p:nvPicPr>
        <p:blipFill>
          <a:blip r:embed="rId2"/>
          <a:srcRect/>
          <a:stretch>
            <a:fillRect/>
          </a:stretch>
        </p:blipFill>
        <p:spPr bwMode="auto">
          <a:xfrm>
            <a:off x="428627" y="0"/>
            <a:ext cx="4560755" cy="6858024"/>
          </a:xfrm>
          <a:prstGeom prst="rect">
            <a:avLst/>
          </a:prstGeom>
          <a:solidFill>
            <a:schemeClr val="bg1"/>
          </a:solid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813" y="142875"/>
            <a:ext cx="7715250" cy="6357938"/>
          </a:xfrm>
        </p:spPr>
        <p:txBody>
          <a:bodyPr anchor="t"/>
          <a:lstStyle/>
          <a:p>
            <a:pPr algn="l">
              <a:spcBef>
                <a:spcPts val="0"/>
              </a:spcBef>
              <a:spcAft>
                <a:spcPts val="7200"/>
              </a:spcAft>
              <a:defRPr/>
            </a:pPr>
            <a:r>
              <a:rPr lang="it-IT" sz="2800" cap="small" dirty="0" smtClean="0"/>
              <a:t>1. </a:t>
            </a:r>
            <a:r>
              <a:rPr lang="it-IT" sz="2800" cap="small" dirty="0" smtClean="0">
                <a:solidFill>
                  <a:srgbClr val="C00000"/>
                </a:solidFill>
              </a:rPr>
              <a:t>punti locali </a:t>
            </a:r>
            <a:r>
              <a:rPr lang="it-IT" sz="3200" dirty="0" smtClean="0">
                <a:solidFill>
                  <a:srgbClr val="C00000"/>
                </a:solidFill>
              </a:rPr>
              <a:t>–</a:t>
            </a:r>
            <a:r>
              <a:rPr lang="it-IT" sz="3200" dirty="0" smtClean="0"/>
              <a:t> </a:t>
            </a:r>
            <a:r>
              <a:rPr lang="it-IT" sz="2400" dirty="0" smtClean="0"/>
              <a:t>uno o due punti tra </a:t>
            </a:r>
            <a:r>
              <a:rPr lang="it-IT" sz="2400" u="sng" dirty="0" smtClean="0">
                <a:solidFill>
                  <a:srgbClr val="C00000"/>
                </a:solidFill>
              </a:rPr>
              <a:t>i più dolorosi </a:t>
            </a:r>
            <a:r>
              <a:rPr lang="it-IT" sz="2400" dirty="0" smtClean="0"/>
              <a:t>trovati sulla cute nel sito del sintomo (per esempio la cute sopra l’epicondilo nel gomito del tennista).</a:t>
            </a:r>
            <a:r>
              <a:rPr lang="it-IT" sz="2800" dirty="0" smtClean="0"/>
              <a:t> </a:t>
            </a:r>
            <a:r>
              <a:rPr lang="it-IT" sz="2400" u="sng" dirty="0" smtClean="0">
                <a:solidFill>
                  <a:srgbClr val="C00000"/>
                </a:solidFill>
              </a:rPr>
              <a:t>GENERALMENTE SONO QUELLI INDICATI DAL PAZIENTE!</a:t>
            </a:r>
            <a:r>
              <a:rPr lang="it-IT" sz="3200" dirty="0" smtClean="0"/>
              <a:t/>
            </a:r>
            <a:br>
              <a:rPr lang="it-IT" sz="3200" dirty="0" smtClean="0"/>
            </a:br>
            <a:r>
              <a:rPr lang="it-IT" sz="3200" dirty="0" smtClean="0"/>
              <a:t/>
            </a:r>
            <a:br>
              <a:rPr lang="it-IT" sz="3200" dirty="0" smtClean="0"/>
            </a:br>
            <a:r>
              <a:rPr lang="it-IT" sz="2800" cap="small" dirty="0" smtClean="0"/>
              <a:t>2. </a:t>
            </a:r>
            <a:r>
              <a:rPr lang="it-IT" sz="2800" cap="small" dirty="0" smtClean="0">
                <a:solidFill>
                  <a:srgbClr val="C00000"/>
                </a:solidFill>
              </a:rPr>
              <a:t>punti paravertebrali</a:t>
            </a:r>
            <a:r>
              <a:rPr lang="it-IT" sz="2800" dirty="0" smtClean="0">
                <a:solidFill>
                  <a:srgbClr val="C00000"/>
                </a:solidFill>
              </a:rPr>
              <a:t> </a:t>
            </a:r>
            <a:r>
              <a:rPr lang="it-IT" sz="3200" dirty="0" smtClean="0">
                <a:solidFill>
                  <a:srgbClr val="C00000"/>
                </a:solidFill>
              </a:rPr>
              <a:t>– </a:t>
            </a:r>
            <a:r>
              <a:rPr lang="it-IT" sz="2400" u="sng" dirty="0" smtClean="0">
                <a:solidFill>
                  <a:srgbClr val="C00000"/>
                </a:solidFill>
              </a:rPr>
              <a:t>i punti più dolorosi</a:t>
            </a:r>
            <a:r>
              <a:rPr lang="it-IT" sz="2400" dirty="0" smtClean="0">
                <a:solidFill>
                  <a:srgbClr val="C00000"/>
                </a:solidFill>
              </a:rPr>
              <a:t> </a:t>
            </a:r>
            <a:r>
              <a:rPr lang="it-IT" sz="2400" dirty="0" smtClean="0"/>
              <a:t>trovati sulle aree segmentali ai quali appartiene il sintomo (per esempio C</a:t>
            </a:r>
            <a:r>
              <a:rPr lang="it-IT" sz="2400" baseline="-25000" dirty="0" smtClean="0"/>
              <a:t>5</a:t>
            </a:r>
            <a:r>
              <a:rPr lang="it-IT" sz="2400" dirty="0" smtClean="0"/>
              <a:t>-T</a:t>
            </a:r>
            <a:r>
              <a:rPr lang="it-IT" sz="2400" baseline="-25000" dirty="0" smtClean="0"/>
              <a:t>1 </a:t>
            </a:r>
            <a:r>
              <a:rPr lang="it-IT" sz="2400" dirty="0" smtClean="0"/>
              <a:t>nel gomito del tennista).</a:t>
            </a:r>
            <a:r>
              <a:rPr lang="it-IT" sz="2800" dirty="0" smtClean="0"/>
              <a:t/>
            </a:r>
            <a:br>
              <a:rPr lang="it-IT" sz="2800" dirty="0" smtClean="0"/>
            </a:br>
            <a:r>
              <a:rPr lang="it-IT" sz="2800" dirty="0" smtClean="0"/>
              <a:t/>
            </a:r>
            <a:br>
              <a:rPr lang="it-IT" sz="2800" dirty="0" smtClean="0"/>
            </a:br>
            <a:r>
              <a:rPr lang="it-IT" sz="2800" dirty="0" smtClean="0"/>
              <a:t>3. </a:t>
            </a:r>
            <a:r>
              <a:rPr lang="it-IT" sz="2800" cap="small" dirty="0" smtClean="0">
                <a:solidFill>
                  <a:srgbClr val="C00000"/>
                </a:solidFill>
              </a:rPr>
              <a:t>punti riflessi</a:t>
            </a:r>
            <a:r>
              <a:rPr lang="it-IT" sz="2800" dirty="0" smtClean="0">
                <a:solidFill>
                  <a:srgbClr val="C00000"/>
                </a:solidFill>
              </a:rPr>
              <a:t> –</a:t>
            </a:r>
            <a:r>
              <a:rPr lang="it-IT" sz="2800" dirty="0" smtClean="0"/>
              <a:t> </a:t>
            </a:r>
            <a:r>
              <a:rPr lang="it-IT" sz="2400" u="sng" dirty="0" smtClean="0">
                <a:solidFill>
                  <a:srgbClr val="C00000"/>
                </a:solidFill>
              </a:rPr>
              <a:t>i punti più dolorosi </a:t>
            </a:r>
            <a:r>
              <a:rPr lang="it-IT" sz="2400" dirty="0" smtClean="0"/>
              <a:t>corrispondenti in una o più mappe </a:t>
            </a:r>
            <a:r>
              <a:rPr lang="it-IT" sz="2400" dirty="0" err="1" smtClean="0"/>
              <a:t>riflessologiche</a:t>
            </a:r>
            <a:r>
              <a:rPr lang="it-IT" sz="2400" dirty="0" smtClean="0"/>
              <a:t> specifiche (per esempio i </a:t>
            </a:r>
            <a:r>
              <a:rPr lang="it-IT" sz="2400" dirty="0" err="1" smtClean="0"/>
              <a:t>puntigomito</a:t>
            </a:r>
            <a:r>
              <a:rPr lang="it-IT" sz="2400" dirty="0" smtClean="0"/>
              <a:t> e colonna cervicale sull’orecchio, cranio, naso, etc.). </a:t>
            </a:r>
            <a:r>
              <a:rPr lang="it-IT" sz="3200" dirty="0" smtClean="0"/>
              <a:t/>
            </a:r>
            <a:br>
              <a:rPr lang="it-IT" sz="3200" dirty="0" smtClean="0"/>
            </a:br>
            <a:r>
              <a:rPr lang="it-IT" sz="3200" dirty="0" smtClean="0"/>
              <a:t/>
            </a:r>
            <a:br>
              <a:rPr lang="it-IT" sz="3200" dirty="0" smtClean="0"/>
            </a:br>
            <a:r>
              <a:rPr lang="it-IT" sz="2800" dirty="0" smtClean="0"/>
              <a:t>4. </a:t>
            </a:r>
            <a:r>
              <a:rPr lang="it-IT" sz="2800" cap="small" dirty="0" smtClean="0">
                <a:solidFill>
                  <a:srgbClr val="C00000"/>
                </a:solidFill>
              </a:rPr>
              <a:t>tutti gli altri </a:t>
            </a:r>
            <a:r>
              <a:rPr lang="it-IT" sz="2800" cap="small" dirty="0" err="1" smtClean="0">
                <a:solidFill>
                  <a:srgbClr val="C00000"/>
                </a:solidFill>
              </a:rPr>
              <a:t>piunti</a:t>
            </a:r>
            <a:r>
              <a:rPr lang="it-IT" sz="2800" cap="small" dirty="0" smtClean="0">
                <a:solidFill>
                  <a:srgbClr val="C00000"/>
                </a:solidFill>
              </a:rPr>
              <a:t> – </a:t>
            </a:r>
            <a:r>
              <a:rPr lang="it-IT" sz="2400" dirty="0" smtClean="0"/>
              <a:t>es. quelli individuati secondo una diagnosi di MTC, ovviamente anche qui </a:t>
            </a:r>
            <a:r>
              <a:rPr lang="it-IT" sz="2400" u="sng" dirty="0" smtClean="0">
                <a:solidFill>
                  <a:srgbClr val="C00000"/>
                </a:solidFill>
              </a:rPr>
              <a:t>i più dolorosi</a:t>
            </a:r>
            <a:r>
              <a:rPr lang="en-GB" sz="2400" dirty="0" smtClean="0"/>
              <a:t>.</a:t>
            </a:r>
            <a:endParaRPr lang="en-GB" sz="3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274638"/>
            <a:ext cx="8229600" cy="6297612"/>
          </a:xfrm>
          <a:ln>
            <a:solidFill>
              <a:srgbClr val="00B050"/>
            </a:solidFill>
          </a:ln>
        </p:spPr>
        <p:txBody>
          <a:bodyPr/>
          <a:lstStyle/>
          <a:p>
            <a:pPr algn="just">
              <a:defRPr/>
            </a:pPr>
            <a:r>
              <a:rPr lang="it-IT" sz="2400" dirty="0" smtClean="0"/>
              <a:t/>
            </a:r>
            <a:br>
              <a:rPr lang="it-IT" sz="2400" dirty="0" smtClean="0"/>
            </a:br>
            <a:r>
              <a:rPr lang="it-IT" sz="2400" dirty="0" smtClean="0"/>
              <a:t>I punti da testare sono i più dolorosi all’interno dell’area di esplorazione scelta. Essi saranno identificati attraverso un PINZAMENTO O PIZZICAMENTO METICOLOSO della cute, in accordo con il massaggio tecnico chiamato </a:t>
            </a:r>
            <a:r>
              <a:rPr lang="it-IT" sz="2400" i="1" dirty="0" err="1" smtClean="0"/>
              <a:t>palper</a:t>
            </a:r>
            <a:r>
              <a:rPr lang="it-IT" sz="2400" i="1" dirty="0" smtClean="0"/>
              <a:t> </a:t>
            </a:r>
            <a:r>
              <a:rPr lang="it-IT" sz="2400" i="1" dirty="0" err="1" smtClean="0"/>
              <a:t>rouler</a:t>
            </a:r>
            <a:r>
              <a:rPr lang="it-IT" sz="2400" i="1" dirty="0" smtClean="0"/>
              <a:t> </a:t>
            </a:r>
            <a:r>
              <a:rPr lang="it-IT" sz="2400" dirty="0" smtClean="0"/>
              <a:t>o </a:t>
            </a:r>
            <a:r>
              <a:rPr lang="it-IT" sz="2400" i="1" dirty="0" err="1" smtClean="0"/>
              <a:t>pincé</a:t>
            </a:r>
            <a:r>
              <a:rPr lang="it-IT" sz="2400" i="1" dirty="0" smtClean="0"/>
              <a:t> </a:t>
            </a:r>
            <a:r>
              <a:rPr lang="it-IT" sz="2400" i="1" dirty="0" err="1" smtClean="0"/>
              <a:t>roulé</a:t>
            </a:r>
            <a:r>
              <a:rPr lang="it-IT" sz="2400" dirty="0" smtClean="0"/>
              <a:t>, che letteralmente significano “palpato rullato” and “pinzato rollato”, eseguito sollevando una piega cutanea tra pollice, indice e medio, prima di entrambe le mani per esplorare due linee vicine e parallele di punti. </a:t>
            </a:r>
            <a:r>
              <a:rPr lang="it-IT" sz="2400" u="sng" cap="small" dirty="0" smtClean="0"/>
              <a:t>finita la ricerca a due mani, il punto o i punti più dolorosi sono testati con pollice e indice di una sola mano, quella dominante dell’operatore.</a:t>
            </a:r>
            <a:endParaRPr lang="it-IT" sz="2400" dirty="0" smtClean="0">
              <a:solidFill>
                <a:srgbClr val="C00000"/>
              </a:solidFill>
            </a:endParaRPr>
          </a:p>
        </p:txBody>
      </p:sp>
      <p:sp>
        <p:nvSpPr>
          <p:cNvPr id="3" name="Right Arrow 2"/>
          <p:cNvSpPr/>
          <p:nvPr/>
        </p:nvSpPr>
        <p:spPr>
          <a:xfrm>
            <a:off x="4143375" y="5929330"/>
            <a:ext cx="571500" cy="357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Rettangolo 4"/>
          <p:cNvSpPr/>
          <p:nvPr/>
        </p:nvSpPr>
        <p:spPr>
          <a:xfrm>
            <a:off x="2214546" y="571480"/>
            <a:ext cx="5011885" cy="954107"/>
          </a:xfrm>
          <a:prstGeom prst="rect">
            <a:avLst/>
          </a:prstGeom>
        </p:spPr>
        <p:txBody>
          <a:bodyPr wrap="none">
            <a:spAutoFit/>
          </a:bodyPr>
          <a:lstStyle/>
          <a:p>
            <a:pPr algn="ctr"/>
            <a:r>
              <a:rPr lang="it-IT" sz="2800" dirty="0" smtClean="0">
                <a:solidFill>
                  <a:srgbClr val="FF0000"/>
                </a:solidFill>
              </a:rPr>
              <a:t>ATTENZIONE: punto doloroso</a:t>
            </a:r>
          </a:p>
          <a:p>
            <a:pPr algn="ctr"/>
            <a:r>
              <a:rPr lang="it-IT" sz="2800" dirty="0" smtClean="0">
                <a:solidFill>
                  <a:srgbClr val="FF0000"/>
                </a:solidFill>
              </a:rPr>
              <a:t>non significa punto attivo!</a:t>
            </a:r>
            <a:endParaRPr lang="it-IT" sz="2800" dirty="0">
              <a:solidFill>
                <a:srgbClr val="FF0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1-Tutto\1-Libri [HP]\S. Marcelli - Il Test dei Punti Attivi HOEPLI\2° CONGRESSO EUROAMERICANO DI POSTUROLOGIA\20141020_pinza delle dita correct.jpg"/>
          <p:cNvPicPr>
            <a:picLocks noChangeAspect="1" noChangeArrowheads="1"/>
          </p:cNvPicPr>
          <p:nvPr/>
        </p:nvPicPr>
        <p:blipFill>
          <a:blip r:embed="rId2"/>
          <a:srcRect/>
          <a:stretch>
            <a:fillRect/>
          </a:stretch>
        </p:blipFill>
        <p:spPr bwMode="auto">
          <a:xfrm>
            <a:off x="-428660" y="-24"/>
            <a:ext cx="5143500" cy="6858000"/>
          </a:xfrm>
          <a:prstGeom prst="rect">
            <a:avLst/>
          </a:prstGeom>
          <a:noFill/>
        </p:spPr>
      </p:pic>
      <p:pic>
        <p:nvPicPr>
          <p:cNvPr id="13" name="Picture 3" descr="D:\1-Tutto\1-Libri [HP]\S. Marcelli - Il Test dei Punti Attivi HOEPLI\2° CONGRESSO EUROAMERICANO DI POSTUROLOGIA\20141020_pinza delle dita uncorrect.jpg"/>
          <p:cNvPicPr>
            <a:picLocks noChangeAspect="1" noChangeArrowheads="1"/>
          </p:cNvPicPr>
          <p:nvPr/>
        </p:nvPicPr>
        <p:blipFill>
          <a:blip r:embed="rId3"/>
          <a:srcRect/>
          <a:stretch>
            <a:fillRect/>
          </a:stretch>
        </p:blipFill>
        <p:spPr bwMode="auto">
          <a:xfrm>
            <a:off x="4214810" y="217637"/>
            <a:ext cx="5143549" cy="6858066"/>
          </a:xfrm>
          <a:prstGeom prst="rect">
            <a:avLst/>
          </a:prstGeom>
          <a:noFill/>
        </p:spPr>
      </p:pic>
      <p:sp>
        <p:nvSpPr>
          <p:cNvPr id="14" name="CasellaDiTesto 13"/>
          <p:cNvSpPr txBox="1"/>
          <p:nvPr/>
        </p:nvSpPr>
        <p:spPr>
          <a:xfrm>
            <a:off x="-428660" y="-24"/>
            <a:ext cx="10287040" cy="769441"/>
          </a:xfrm>
          <a:prstGeom prst="rect">
            <a:avLst/>
          </a:prstGeom>
          <a:solidFill>
            <a:srgbClr val="FFFF00"/>
          </a:solidFill>
        </p:spPr>
        <p:txBody>
          <a:bodyPr wrap="square" rtlCol="0">
            <a:spAutoFit/>
          </a:bodyPr>
          <a:lstStyle/>
          <a:p>
            <a:pPr algn="ctr"/>
            <a:r>
              <a:rPr lang="it-IT" sz="4400" u="sng" dirty="0" smtClean="0">
                <a:solidFill>
                  <a:srgbClr val="002060"/>
                </a:solidFill>
              </a:rPr>
              <a:t>posizione “a pinza” della dita</a:t>
            </a:r>
            <a:endParaRPr lang="it-IT" sz="4400" u="sng" dirty="0">
              <a:solidFill>
                <a:srgbClr val="002060"/>
              </a:solidFill>
            </a:endParaRPr>
          </a:p>
        </p:txBody>
      </p:sp>
      <p:sp>
        <p:nvSpPr>
          <p:cNvPr id="15" name="CasellaDiTesto 14"/>
          <p:cNvSpPr txBox="1"/>
          <p:nvPr/>
        </p:nvSpPr>
        <p:spPr>
          <a:xfrm>
            <a:off x="928662" y="6004133"/>
            <a:ext cx="2287806" cy="646331"/>
          </a:xfrm>
          <a:prstGeom prst="rect">
            <a:avLst/>
          </a:prstGeom>
          <a:noFill/>
        </p:spPr>
        <p:txBody>
          <a:bodyPr wrap="none" rtlCol="0">
            <a:spAutoFit/>
          </a:bodyPr>
          <a:lstStyle/>
          <a:p>
            <a:r>
              <a:rPr lang="it-IT" sz="3600" u="sng" dirty="0" smtClean="0">
                <a:solidFill>
                  <a:srgbClr val="00B050"/>
                </a:solidFill>
              </a:rPr>
              <a:t>funzionale</a:t>
            </a:r>
            <a:endParaRPr lang="it-IT" sz="3600" u="sng" dirty="0">
              <a:solidFill>
                <a:srgbClr val="00B050"/>
              </a:solidFill>
            </a:endParaRPr>
          </a:p>
        </p:txBody>
      </p:sp>
      <p:sp>
        <p:nvSpPr>
          <p:cNvPr id="16" name="CasellaDiTesto 15"/>
          <p:cNvSpPr txBox="1"/>
          <p:nvPr/>
        </p:nvSpPr>
        <p:spPr>
          <a:xfrm>
            <a:off x="5500694" y="6007546"/>
            <a:ext cx="3185487" cy="646331"/>
          </a:xfrm>
          <a:prstGeom prst="rect">
            <a:avLst/>
          </a:prstGeom>
          <a:noFill/>
        </p:spPr>
        <p:txBody>
          <a:bodyPr wrap="none" rtlCol="0">
            <a:spAutoFit/>
          </a:bodyPr>
          <a:lstStyle/>
          <a:p>
            <a:r>
              <a:rPr lang="it-IT" sz="3600" u="sng" dirty="0" smtClean="0">
                <a:solidFill>
                  <a:srgbClr val="FF0000"/>
                </a:solidFill>
              </a:rPr>
              <a:t>non funzionale</a:t>
            </a:r>
            <a:endParaRPr lang="it-IT" sz="3600" u="sng" dirty="0">
              <a:solidFill>
                <a:srgbClr val="FF0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a:stretch>
            <a:fillRect/>
          </a:stretch>
        </p:blipFill>
        <p:spPr bwMode="auto">
          <a:xfrm>
            <a:off x="0" y="735013"/>
            <a:ext cx="9144000" cy="5480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screen"/>
          <a:srcRect/>
          <a:stretch>
            <a:fillRect/>
          </a:stretch>
        </p:blipFill>
        <p:spPr bwMode="auto">
          <a:xfrm>
            <a:off x="0" y="684213"/>
            <a:ext cx="91440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screen"/>
          <a:srcRect/>
          <a:stretch>
            <a:fillRect/>
          </a:stretch>
        </p:blipFill>
        <p:spPr bwMode="auto">
          <a:xfrm>
            <a:off x="0" y="642938"/>
            <a:ext cx="9237663" cy="5516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noChangeArrowheads="1"/>
          </p:cNvPicPr>
          <p:nvPr/>
        </p:nvPicPr>
        <p:blipFill>
          <a:blip r:embed="rId2"/>
          <a:srcRect/>
          <a:stretch>
            <a:fillRect/>
          </a:stretch>
        </p:blipFill>
        <p:spPr bwMode="auto">
          <a:xfrm>
            <a:off x="2071688" y="-46038"/>
            <a:ext cx="5072062" cy="6956426"/>
          </a:xfrm>
          <a:prstGeom prst="rect">
            <a:avLst/>
          </a:prstGeom>
          <a:noFill/>
          <a:ln w="9525">
            <a:noFill/>
            <a:miter lim="800000"/>
            <a:headEnd/>
            <a:tailEnd/>
          </a:ln>
        </p:spPr>
      </p:pic>
      <p:sp>
        <p:nvSpPr>
          <p:cNvPr id="49155" name="Rectangle 2"/>
          <p:cNvSpPr>
            <a:spLocks noChangeArrowheads="1"/>
          </p:cNvSpPr>
          <p:nvPr/>
        </p:nvSpPr>
        <p:spPr bwMode="auto">
          <a:xfrm>
            <a:off x="1571625" y="571500"/>
            <a:ext cx="6143625" cy="830263"/>
          </a:xfrm>
          <a:prstGeom prst="rect">
            <a:avLst/>
          </a:prstGeom>
          <a:solidFill>
            <a:srgbClr val="FFFF00"/>
          </a:solidFill>
          <a:ln w="9525">
            <a:noFill/>
            <a:miter lim="800000"/>
            <a:headEnd/>
            <a:tailEnd/>
          </a:ln>
        </p:spPr>
        <p:txBody>
          <a:bodyPr>
            <a:spAutoFit/>
          </a:bodyPr>
          <a:lstStyle/>
          <a:p>
            <a:pPr algn="ctr"/>
            <a:r>
              <a:rPr lang="it-IT" sz="2400">
                <a:solidFill>
                  <a:srgbClr val="C00000"/>
                </a:solidFill>
              </a:rPr>
              <a:t>Il punto più doloroso è stato trovato!</a:t>
            </a:r>
          </a:p>
          <a:p>
            <a:pPr algn="ctr"/>
            <a:r>
              <a:rPr lang="it-IT" sz="2400">
                <a:solidFill>
                  <a:srgbClr val="C00000"/>
                </a:solidFill>
              </a:rPr>
              <a:t>Ora può essere testato.</a:t>
            </a:r>
            <a:endParaRPr lang="it-IT" sz="1400">
              <a:solidFill>
                <a:srgbClr val="C000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313"/>
            <a:ext cx="8229600" cy="6357959"/>
          </a:xfrm>
        </p:spPr>
        <p:txBody>
          <a:bodyPr anchor="t"/>
          <a:lstStyle/>
          <a:p>
            <a:pPr algn="l">
              <a:defRPr/>
            </a:pPr>
            <a:r>
              <a:rPr lang="it-IT" sz="2400" dirty="0" smtClean="0">
                <a:solidFill>
                  <a:srgbClr val="C00000"/>
                </a:solidFill>
              </a:rPr>
              <a:t/>
            </a:r>
            <a:br>
              <a:rPr lang="it-IT" sz="2400" dirty="0" smtClean="0">
                <a:solidFill>
                  <a:srgbClr val="C00000"/>
                </a:solidFill>
              </a:rPr>
            </a:br>
            <a:r>
              <a:rPr lang="it-IT" sz="2400" dirty="0" smtClean="0">
                <a:solidFill>
                  <a:srgbClr val="C00000"/>
                </a:solidFill>
              </a:rPr>
              <a:t>Pizzicare la pelle è possibile ovunque sul corpo, eccetto cranio, orecchio, palma, pianta ed estremità delle dita, dove il Test dei Punti Attivi è applicabile solo per mezzo di strumenti, come l’ago o il palpatore cutaneo. </a:t>
            </a:r>
            <a:br>
              <a:rPr lang="it-IT" sz="2400" dirty="0" smtClean="0">
                <a:solidFill>
                  <a:srgbClr val="C00000"/>
                </a:solidFill>
              </a:rPr>
            </a:br>
            <a:r>
              <a:rPr lang="it-IT" sz="2400" dirty="0" smtClean="0"/>
              <a:t/>
            </a:r>
            <a:br>
              <a:rPr lang="it-IT" sz="2400" dirty="0" smtClean="0"/>
            </a:br>
            <a:r>
              <a:rPr lang="it-IT" sz="2400" dirty="0" smtClean="0"/>
              <a:t>È il caso dell’</a:t>
            </a:r>
            <a:r>
              <a:rPr lang="it-IT" spc="-300" dirty="0" err="1" smtClean="0"/>
              <a:t>Auriculopuntura</a:t>
            </a:r>
            <a:r>
              <a:rPr lang="it-IT" sz="2400" dirty="0" smtClean="0"/>
              <a:t>, ad esempio.</a:t>
            </a:r>
            <a:br>
              <a:rPr lang="it-IT" sz="2400" dirty="0" smtClean="0"/>
            </a:br>
            <a:r>
              <a:rPr lang="it-IT" sz="2400" dirty="0" smtClean="0"/>
              <a:t/>
            </a:r>
            <a:br>
              <a:rPr lang="it-IT" sz="2400" dirty="0" smtClean="0"/>
            </a:br>
            <a:r>
              <a:rPr lang="it-IT" sz="2400" dirty="0" smtClean="0"/>
              <a:t>L’operatore cercherà i punti più dolorosi con un classico </a:t>
            </a:r>
            <a:r>
              <a:rPr lang="it-IT" sz="2400" i="1" dirty="0" err="1" smtClean="0"/>
              <a:t>palpeur</a:t>
            </a:r>
            <a:r>
              <a:rPr lang="it-IT" sz="2400" i="1" dirty="0" smtClean="0"/>
              <a:t> </a:t>
            </a:r>
            <a:r>
              <a:rPr lang="it-IT" sz="2400" dirty="0" smtClean="0"/>
              <a:t>d’acciaio o a molla, o semplicemente con la punta di una penna a sfera scarica di inchiostro, o sofisticatamente con un detector elettronico della resistenza cutanea dei punti. Le zone auricolari su cui cercare i punti saranno quelle topograficamente corrispondenti al problema locale e ai corrispondenti segmenti paravertebrali (esempio: gomito e colonna cervicale C</a:t>
            </a:r>
            <a:r>
              <a:rPr lang="it-IT" sz="2400" baseline="-25000" dirty="0" smtClean="0"/>
              <a:t>4</a:t>
            </a:r>
            <a:r>
              <a:rPr lang="it-IT" sz="2400" dirty="0" smtClean="0"/>
              <a:t>-T</a:t>
            </a:r>
            <a:r>
              <a:rPr lang="it-IT" sz="2400" baseline="-25000" dirty="0" smtClean="0"/>
              <a:t>1</a:t>
            </a:r>
            <a:r>
              <a:rPr lang="it-IT" sz="2400" dirty="0" smtClean="0"/>
              <a:t>).</a:t>
            </a:r>
            <a:endParaRPr lang="it-IT" sz="2400" dirty="0"/>
          </a:p>
        </p:txBody>
      </p:sp>
      <p:sp>
        <p:nvSpPr>
          <p:cNvPr id="3" name="Rectangle 2"/>
          <p:cNvSpPr/>
          <p:nvPr/>
        </p:nvSpPr>
        <p:spPr>
          <a:xfrm>
            <a:off x="4286250" y="6286500"/>
            <a:ext cx="428625" cy="357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0"/>
            <a:ext cx="8229600" cy="6858000"/>
          </a:xfrm>
          <a:prstGeom prst="rect">
            <a:avLst/>
          </a:prstGeom>
          <a:solidFill>
            <a:srgbClr val="FFFF00"/>
          </a:solidFill>
          <a:ln>
            <a:solidFill>
              <a:schemeClr val="tx1"/>
            </a:solidFill>
          </a:ln>
        </p:spPr>
        <p:txBody>
          <a:bodyPr/>
          <a:lstStyle/>
          <a:p>
            <a:pPr eaLnBrk="0" hangingPunct="0">
              <a:defRPr/>
            </a:pPr>
            <a:r>
              <a:rPr lang="it-IT" sz="3600" dirty="0">
                <a:solidFill>
                  <a:srgbClr val="C00000"/>
                </a:solidFill>
                <a:latin typeface="+mj-lt"/>
                <a:ea typeface="+mj-ea"/>
                <a:cs typeface="+mj-cs"/>
              </a:rPr>
              <a:t>Passo 4.1</a:t>
            </a:r>
            <a:br>
              <a:rPr lang="it-IT" sz="3600" dirty="0">
                <a:solidFill>
                  <a:srgbClr val="C00000"/>
                </a:solidFill>
                <a:latin typeface="+mj-lt"/>
                <a:ea typeface="+mj-ea"/>
                <a:cs typeface="+mj-cs"/>
              </a:rPr>
            </a:br>
            <a:r>
              <a:rPr lang="it-IT" sz="3200" dirty="0" smtClean="0">
                <a:solidFill>
                  <a:srgbClr val="C00000"/>
                </a:solidFill>
                <a:latin typeface="+mj-lt"/>
                <a:ea typeface="+mj-ea"/>
                <a:cs typeface="+mj-cs"/>
              </a:rPr>
              <a:t>Applicazione </a:t>
            </a:r>
            <a:r>
              <a:rPr lang="it-IT" sz="3200" dirty="0">
                <a:solidFill>
                  <a:srgbClr val="C00000"/>
                </a:solidFill>
                <a:latin typeface="+mj-lt"/>
                <a:ea typeface="+mj-ea"/>
                <a:cs typeface="+mj-cs"/>
              </a:rPr>
              <a:t>del test </a:t>
            </a:r>
            <a:r>
              <a:rPr lang="it-IT" sz="3200" u="dbl" dirty="0">
                <a:latin typeface="+mj-lt"/>
                <a:ea typeface="+mj-ea"/>
                <a:cs typeface="+mj-cs"/>
              </a:rPr>
              <a:t>sui PUNTI SOMATICI</a:t>
            </a:r>
          </a:p>
          <a:p>
            <a:pPr eaLnBrk="0" hangingPunct="0">
              <a:defRPr/>
            </a:pPr>
            <a:endParaRPr lang="en-GB" sz="2000" dirty="0">
              <a:solidFill>
                <a:srgbClr val="C00000"/>
              </a:solidFill>
            </a:endParaRPr>
          </a:p>
          <a:p>
            <a:pPr eaLnBrk="0" hangingPunct="0">
              <a:defRPr/>
            </a:pPr>
            <a:endParaRPr lang="en-GB" sz="2000" dirty="0">
              <a:solidFill>
                <a:srgbClr val="C00000"/>
              </a:solidFill>
            </a:endParaRPr>
          </a:p>
          <a:p>
            <a:pPr eaLnBrk="0" hangingPunct="0">
              <a:defRPr/>
            </a:pPr>
            <a:endParaRPr lang="en-GB" sz="2000" dirty="0">
              <a:solidFill>
                <a:srgbClr val="C00000"/>
              </a:solidFill>
            </a:endParaRPr>
          </a:p>
          <a:p>
            <a:pPr eaLnBrk="0" hangingPunct="0">
              <a:defRPr/>
            </a:pPr>
            <a:endParaRPr lang="en-GB" sz="2000" dirty="0">
              <a:solidFill>
                <a:srgbClr val="C00000"/>
              </a:solidFill>
            </a:endParaRPr>
          </a:p>
          <a:p>
            <a:pPr eaLnBrk="0" hangingPunct="0">
              <a:defRPr/>
            </a:pPr>
            <a:endParaRPr lang="en-GB" sz="2000" dirty="0">
              <a:solidFill>
                <a:srgbClr val="C00000"/>
              </a:solidFill>
            </a:endParaRPr>
          </a:p>
          <a:p>
            <a:pPr eaLnBrk="0" hangingPunct="0">
              <a:defRPr/>
            </a:pPr>
            <a:endParaRPr lang="en-GB" sz="2000" dirty="0">
              <a:solidFill>
                <a:srgbClr val="C00000"/>
              </a:solidFill>
            </a:endParaRPr>
          </a:p>
          <a:p>
            <a:pPr eaLnBrk="0" hangingPunct="0">
              <a:defRPr/>
            </a:pPr>
            <a:endParaRPr lang="en-GB" sz="2000" dirty="0">
              <a:solidFill>
                <a:srgbClr val="C00000"/>
              </a:solidFill>
            </a:endParaRPr>
          </a:p>
          <a:p>
            <a:pPr eaLnBrk="0" hangingPunct="0">
              <a:defRPr/>
            </a:pPr>
            <a:endParaRPr lang="en-GB" sz="2000" dirty="0">
              <a:solidFill>
                <a:srgbClr val="C00000"/>
              </a:solidFill>
            </a:endParaRPr>
          </a:p>
          <a:p>
            <a:pPr eaLnBrk="0" hangingPunct="0">
              <a:defRPr/>
            </a:pPr>
            <a:endParaRPr lang="en-GB" sz="2000" dirty="0">
              <a:solidFill>
                <a:srgbClr val="C00000"/>
              </a:solidFill>
            </a:endParaRPr>
          </a:p>
          <a:p>
            <a:pPr eaLnBrk="0" hangingPunct="0">
              <a:defRPr/>
            </a:pPr>
            <a:endParaRPr lang="en-GB" sz="2000" dirty="0">
              <a:solidFill>
                <a:srgbClr val="C00000"/>
              </a:solidFill>
            </a:endParaRPr>
          </a:p>
          <a:p>
            <a:pPr eaLnBrk="0" hangingPunct="0">
              <a:defRPr/>
            </a:pPr>
            <a:endParaRPr lang="en-GB" sz="2000" dirty="0">
              <a:solidFill>
                <a:srgbClr val="C00000"/>
              </a:solidFill>
            </a:endParaRPr>
          </a:p>
          <a:p>
            <a:pPr eaLnBrk="0" hangingPunct="0">
              <a:defRPr/>
            </a:pPr>
            <a:endParaRPr lang="en-GB" sz="2000" dirty="0">
              <a:solidFill>
                <a:srgbClr val="C00000"/>
              </a:solidFill>
            </a:endParaRPr>
          </a:p>
          <a:p>
            <a:pPr eaLnBrk="0" hangingPunct="0">
              <a:defRPr/>
            </a:pPr>
            <a:endParaRPr lang="en-GB" dirty="0">
              <a:solidFill>
                <a:srgbClr val="C00000"/>
              </a:solidFill>
            </a:endParaRPr>
          </a:p>
          <a:p>
            <a:pPr algn="just" eaLnBrk="0" hangingPunct="0">
              <a:defRPr/>
            </a:pPr>
            <a:endParaRPr lang="it-IT" dirty="0">
              <a:solidFill>
                <a:srgbClr val="C00000"/>
              </a:solidFill>
            </a:endParaRPr>
          </a:p>
          <a:p>
            <a:pPr algn="just" eaLnBrk="0" hangingPunct="0">
              <a:defRPr/>
            </a:pPr>
            <a:endParaRPr lang="it-IT" dirty="0">
              <a:solidFill>
                <a:srgbClr val="C00000"/>
              </a:solidFill>
            </a:endParaRPr>
          </a:p>
          <a:p>
            <a:pPr algn="just" eaLnBrk="0" hangingPunct="0">
              <a:defRPr/>
            </a:pPr>
            <a:endParaRPr lang="it-IT" dirty="0">
              <a:solidFill>
                <a:srgbClr val="C00000"/>
              </a:solidFill>
            </a:endParaRPr>
          </a:p>
          <a:p>
            <a:pPr algn="just" eaLnBrk="0" hangingPunct="0">
              <a:defRPr/>
            </a:pPr>
            <a:endParaRPr lang="it-IT" dirty="0">
              <a:solidFill>
                <a:srgbClr val="C00000"/>
              </a:solidFill>
            </a:endParaRPr>
          </a:p>
          <a:p>
            <a:pPr algn="just" eaLnBrk="0" hangingPunct="0">
              <a:defRPr/>
            </a:pPr>
            <a:r>
              <a:rPr lang="it-IT" dirty="0">
                <a:solidFill>
                  <a:srgbClr val="C00000"/>
                </a:solidFill>
              </a:rPr>
              <a:t>Da notare l’infiltrazione infiammatoria dei tessuti (vera cellulite dermica e sottocutanea) in corrispondenza del punto testato manualmente a sinistra.</a:t>
            </a:r>
          </a:p>
          <a:p>
            <a:pPr eaLnBrk="0" hangingPunct="0">
              <a:defRPr/>
            </a:pPr>
            <a:endParaRPr lang="en-GB" sz="2000" dirty="0">
              <a:solidFill>
                <a:srgbClr val="C00000"/>
              </a:solidFill>
            </a:endParaRPr>
          </a:p>
          <a:p>
            <a:pPr eaLnBrk="0" hangingPunct="0">
              <a:defRPr/>
            </a:pPr>
            <a:endParaRPr lang="en-GB" sz="2000" dirty="0">
              <a:solidFill>
                <a:srgbClr val="C00000"/>
              </a:solidFill>
            </a:endParaRPr>
          </a:p>
          <a:p>
            <a:pPr eaLnBrk="0" hangingPunct="0">
              <a:defRPr/>
            </a:pPr>
            <a:r>
              <a:rPr lang="en-GB" sz="3600" dirty="0">
                <a:solidFill>
                  <a:srgbClr val="C00000"/>
                </a:solidFill>
                <a:latin typeface="+mj-lt"/>
                <a:ea typeface="+mj-ea"/>
                <a:cs typeface="+mj-cs"/>
              </a:rPr>
              <a:t/>
            </a:r>
            <a:br>
              <a:rPr lang="en-GB" sz="3600" dirty="0">
                <a:solidFill>
                  <a:srgbClr val="C00000"/>
                </a:solidFill>
                <a:latin typeface="+mj-lt"/>
                <a:ea typeface="+mj-ea"/>
                <a:cs typeface="+mj-cs"/>
              </a:rPr>
            </a:br>
            <a:r>
              <a:rPr lang="en-GB" sz="2400" dirty="0">
                <a:solidFill>
                  <a:srgbClr val="C00000"/>
                </a:solidFill>
                <a:latin typeface="+mj-lt"/>
                <a:ea typeface="+mj-ea"/>
                <a:cs typeface="+mj-cs"/>
              </a:rPr>
              <a:t/>
            </a:r>
            <a:br>
              <a:rPr lang="en-GB" sz="2400" dirty="0">
                <a:solidFill>
                  <a:srgbClr val="C00000"/>
                </a:solidFill>
                <a:latin typeface="+mj-lt"/>
                <a:ea typeface="+mj-ea"/>
                <a:cs typeface="+mj-cs"/>
              </a:rPr>
            </a:br>
            <a:r>
              <a:rPr lang="it-IT" sz="2400" dirty="0">
                <a:latin typeface="+mj-lt"/>
                <a:ea typeface="+mj-ea"/>
                <a:cs typeface="+mj-cs"/>
              </a:rPr>
              <a:t/>
            </a:r>
            <a:br>
              <a:rPr lang="it-IT" sz="2400" dirty="0">
                <a:latin typeface="+mj-lt"/>
                <a:ea typeface="+mj-ea"/>
                <a:cs typeface="+mj-cs"/>
              </a:rPr>
            </a:br>
            <a:r>
              <a:rPr lang="en-US" sz="2400" dirty="0">
                <a:latin typeface="+mj-lt"/>
                <a:ea typeface="+mj-ea"/>
                <a:cs typeface="+mj-cs"/>
              </a:rPr>
              <a:t>	</a:t>
            </a:r>
            <a:endParaRPr lang="en-GB" sz="2400" dirty="0">
              <a:solidFill>
                <a:srgbClr val="C00000"/>
              </a:solidFill>
              <a:latin typeface="+mj-lt"/>
              <a:ea typeface="+mj-ea"/>
              <a:cs typeface="+mj-cs"/>
            </a:endParaRPr>
          </a:p>
        </p:txBody>
      </p:sp>
      <p:pic>
        <p:nvPicPr>
          <p:cNvPr id="7" name="Picture 6"/>
          <p:cNvPicPr>
            <a:picLocks noChangeAspect="1" noChangeArrowheads="1"/>
          </p:cNvPicPr>
          <p:nvPr/>
        </p:nvPicPr>
        <p:blipFill>
          <a:blip r:embed="rId3"/>
          <a:srcRect/>
          <a:stretch>
            <a:fillRect/>
          </a:stretch>
        </p:blipFill>
        <p:spPr bwMode="auto">
          <a:xfrm>
            <a:off x="0" y="1166813"/>
            <a:ext cx="9848850" cy="4905375"/>
          </a:xfrm>
          <a:prstGeom prst="rect">
            <a:avLst/>
          </a:prstGeom>
          <a:noFill/>
          <a:ln w="9525">
            <a:noFill/>
            <a:miter lim="800000"/>
            <a:headEnd/>
            <a:tailEnd/>
          </a:ln>
        </p:spPr>
      </p:pic>
      <p:sp>
        <p:nvSpPr>
          <p:cNvPr id="9" name="Oval 7"/>
          <p:cNvSpPr/>
          <p:nvPr/>
        </p:nvSpPr>
        <p:spPr>
          <a:xfrm>
            <a:off x="1428750" y="3571875"/>
            <a:ext cx="142875"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CasellaDiTesto 11"/>
          <p:cNvSpPr txBox="1">
            <a:spLocks noChangeArrowheads="1"/>
          </p:cNvSpPr>
          <p:nvPr/>
        </p:nvSpPr>
        <p:spPr bwMode="auto">
          <a:xfrm>
            <a:off x="1928813" y="1214438"/>
            <a:ext cx="1557337" cy="369887"/>
          </a:xfrm>
          <a:prstGeom prst="rect">
            <a:avLst/>
          </a:prstGeom>
          <a:noFill/>
          <a:ln w="9525">
            <a:noFill/>
            <a:miter lim="800000"/>
            <a:headEnd/>
            <a:tailEnd/>
          </a:ln>
        </p:spPr>
        <p:txBody>
          <a:bodyPr wrap="none">
            <a:spAutoFit/>
          </a:bodyPr>
          <a:lstStyle/>
          <a:p>
            <a:pPr eaLnBrk="0" hangingPunct="0"/>
            <a:r>
              <a:rPr lang="en-GB">
                <a:solidFill>
                  <a:srgbClr val="33CCFF"/>
                </a:solidFill>
              </a:rPr>
              <a:t>Test </a:t>
            </a:r>
            <a:r>
              <a:rPr lang="it-IT">
                <a:solidFill>
                  <a:srgbClr val="33CCFF"/>
                </a:solidFill>
              </a:rPr>
              <a:t>manuale</a:t>
            </a:r>
          </a:p>
        </p:txBody>
      </p:sp>
      <p:sp>
        <p:nvSpPr>
          <p:cNvPr id="11" name="CasellaDiTesto 12"/>
          <p:cNvSpPr txBox="1">
            <a:spLocks noChangeArrowheads="1"/>
          </p:cNvSpPr>
          <p:nvPr/>
        </p:nvSpPr>
        <p:spPr bwMode="auto">
          <a:xfrm>
            <a:off x="7572375" y="4857750"/>
            <a:ext cx="1928813" cy="369888"/>
          </a:xfrm>
          <a:prstGeom prst="rect">
            <a:avLst/>
          </a:prstGeom>
          <a:noFill/>
          <a:ln w="9525">
            <a:noFill/>
            <a:miter lim="800000"/>
            <a:headEnd/>
            <a:tailEnd/>
          </a:ln>
        </p:spPr>
        <p:txBody>
          <a:bodyPr>
            <a:spAutoFit/>
          </a:bodyPr>
          <a:lstStyle/>
          <a:p>
            <a:r>
              <a:rPr lang="it-IT" dirty="0">
                <a:solidFill>
                  <a:srgbClr val="33CCFF"/>
                </a:solidFill>
              </a:rPr>
              <a:t>Test con l’ago</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1785955" y="1331930"/>
            <a:ext cx="5286375" cy="4525962"/>
          </a:xfrm>
        </p:spPr>
        <p:txBody>
          <a:bodyPr/>
          <a:lstStyle/>
          <a:p>
            <a:pPr algn="just">
              <a:buNone/>
            </a:pPr>
            <a:r>
              <a:rPr lang="it-IT" sz="2800" dirty="0" smtClean="0"/>
              <a:t>	Il </a:t>
            </a:r>
            <a:r>
              <a:rPr lang="it-IT" sz="2800" dirty="0" smtClean="0">
                <a:solidFill>
                  <a:srgbClr val="C00000"/>
                </a:solidFill>
              </a:rPr>
              <a:t>Test dei Punti Attivi </a:t>
            </a:r>
            <a:r>
              <a:rPr lang="it-IT" sz="2800" dirty="0" smtClean="0"/>
              <a:t>è un test clinico, manuale e strumentale per valutare la potenzialità terapeutica della stimolazione cutanea. </a:t>
            </a:r>
            <a:r>
              <a:rPr lang="it-IT" sz="2800" dirty="0" smtClean="0">
                <a:solidFill>
                  <a:srgbClr val="C00000"/>
                </a:solidFill>
              </a:rPr>
              <a:t>È un metodo rapido per sapere se le aree o i punti della pelle che abbiamo scelto per trattare un dato sintomo SONO REALMENTE EFFETTIVE o no.</a:t>
            </a:r>
            <a:endParaRPr lang="it-IT" dirty="0" smtClean="0">
              <a:solidFill>
                <a:srgbClr val="C0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p:cNvPicPr>
            <a:picLocks noChangeAspect="1" noChangeArrowheads="1"/>
          </p:cNvPicPr>
          <p:nvPr/>
        </p:nvPicPr>
        <p:blipFill>
          <a:blip r:embed="rId2"/>
          <a:srcRect/>
          <a:stretch>
            <a:fillRect/>
          </a:stretch>
        </p:blipFill>
        <p:spPr bwMode="auto">
          <a:xfrm>
            <a:off x="2214563" y="285750"/>
            <a:ext cx="4597400" cy="2870200"/>
          </a:xfrm>
          <a:prstGeom prst="rect">
            <a:avLst/>
          </a:prstGeom>
          <a:noFill/>
          <a:ln w="9525">
            <a:noFill/>
            <a:miter lim="800000"/>
            <a:headEnd/>
            <a:tailEnd/>
          </a:ln>
        </p:spPr>
      </p:pic>
      <p:pic>
        <p:nvPicPr>
          <p:cNvPr id="52227" name="Picture 4"/>
          <p:cNvPicPr>
            <a:picLocks noChangeAspect="1" noChangeArrowheads="1"/>
          </p:cNvPicPr>
          <p:nvPr/>
        </p:nvPicPr>
        <p:blipFill>
          <a:blip r:embed="rId3" cstate="screen"/>
          <a:srcRect/>
          <a:stretch>
            <a:fillRect/>
          </a:stretch>
        </p:blipFill>
        <p:spPr bwMode="auto">
          <a:xfrm>
            <a:off x="-47625" y="3429000"/>
            <a:ext cx="4552950" cy="3240088"/>
          </a:xfrm>
          <a:prstGeom prst="rect">
            <a:avLst/>
          </a:prstGeom>
          <a:noFill/>
          <a:ln w="9525">
            <a:noFill/>
            <a:miter lim="800000"/>
            <a:headEnd/>
            <a:tailEnd/>
          </a:ln>
        </p:spPr>
      </p:pic>
      <p:pic>
        <p:nvPicPr>
          <p:cNvPr id="52228" name="Picture 5"/>
          <p:cNvPicPr>
            <a:picLocks noChangeAspect="1" noChangeArrowheads="1"/>
          </p:cNvPicPr>
          <p:nvPr/>
        </p:nvPicPr>
        <p:blipFill>
          <a:blip r:embed="rId4" cstate="screen"/>
          <a:srcRect/>
          <a:stretch>
            <a:fillRect/>
          </a:stretch>
        </p:blipFill>
        <p:spPr bwMode="auto">
          <a:xfrm>
            <a:off x="4452938" y="3403600"/>
            <a:ext cx="4691062" cy="3240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2"/>
          <a:srcRect/>
          <a:stretch>
            <a:fillRect/>
          </a:stretch>
        </p:blipFill>
        <p:spPr bwMode="auto">
          <a:xfrm>
            <a:off x="495300" y="0"/>
            <a:ext cx="8208963" cy="6858000"/>
          </a:xfrm>
          <a:prstGeom prst="rect">
            <a:avLst/>
          </a:prstGeom>
          <a:noFill/>
          <a:ln w="9525">
            <a:noFill/>
            <a:miter lim="800000"/>
            <a:headEnd/>
            <a:tailEnd/>
          </a:ln>
        </p:spPr>
      </p:pic>
      <p:sp>
        <p:nvSpPr>
          <p:cNvPr id="4" name="Oval 3"/>
          <p:cNvSpPr/>
          <p:nvPr/>
        </p:nvSpPr>
        <p:spPr>
          <a:xfrm>
            <a:off x="7786688" y="4500563"/>
            <a:ext cx="357187" cy="3571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Oval 4"/>
          <p:cNvSpPr/>
          <p:nvPr/>
        </p:nvSpPr>
        <p:spPr>
          <a:xfrm>
            <a:off x="2500313" y="5072063"/>
            <a:ext cx="357187" cy="3571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a:stretch>
            <a:fillRect/>
          </a:stretch>
        </p:blipFill>
        <p:spPr bwMode="auto">
          <a:xfrm>
            <a:off x="250825" y="0"/>
            <a:ext cx="8607425" cy="6858000"/>
          </a:xfrm>
          <a:prstGeom prst="rect">
            <a:avLst/>
          </a:prstGeom>
          <a:noFill/>
          <a:ln w="9525">
            <a:noFill/>
            <a:miter lim="800000"/>
            <a:headEnd/>
            <a:tailEnd/>
          </a:ln>
        </p:spPr>
      </p:pic>
      <p:sp>
        <p:nvSpPr>
          <p:cNvPr id="3" name="Oval 2"/>
          <p:cNvSpPr/>
          <p:nvPr/>
        </p:nvSpPr>
        <p:spPr>
          <a:xfrm>
            <a:off x="7429500" y="5500688"/>
            <a:ext cx="357188" cy="3571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Oval 3"/>
          <p:cNvSpPr/>
          <p:nvPr/>
        </p:nvSpPr>
        <p:spPr>
          <a:xfrm>
            <a:off x="1428750" y="1357313"/>
            <a:ext cx="214313" cy="2143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Oval 4"/>
          <p:cNvSpPr/>
          <p:nvPr/>
        </p:nvSpPr>
        <p:spPr>
          <a:xfrm>
            <a:off x="1357313" y="5000625"/>
            <a:ext cx="214312" cy="21431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srcRect/>
          <a:stretch>
            <a:fillRect/>
          </a:stretch>
        </p:blipFill>
        <p:spPr bwMode="auto">
          <a:xfrm>
            <a:off x="2286000" y="17463"/>
            <a:ext cx="4359275" cy="6840537"/>
          </a:xfrm>
          <a:prstGeom prst="rect">
            <a:avLst/>
          </a:prstGeom>
          <a:noFill/>
          <a:ln w="9525">
            <a:noFill/>
            <a:miter lim="800000"/>
            <a:headEnd/>
            <a:tailEnd/>
          </a:ln>
        </p:spPr>
      </p:pic>
      <p:sp>
        <p:nvSpPr>
          <p:cNvPr id="55299" name="Rectangle 2"/>
          <p:cNvSpPr>
            <a:spLocks noChangeArrowheads="1"/>
          </p:cNvSpPr>
          <p:nvPr/>
        </p:nvSpPr>
        <p:spPr bwMode="auto">
          <a:xfrm>
            <a:off x="2000250" y="6143625"/>
            <a:ext cx="4929188" cy="708025"/>
          </a:xfrm>
          <a:prstGeom prst="rect">
            <a:avLst/>
          </a:prstGeom>
          <a:solidFill>
            <a:srgbClr val="FFFF00"/>
          </a:solidFill>
          <a:ln w="9525">
            <a:noFill/>
            <a:miter lim="800000"/>
            <a:headEnd/>
            <a:tailEnd/>
          </a:ln>
        </p:spPr>
        <p:txBody>
          <a:bodyPr>
            <a:spAutoFit/>
          </a:bodyPr>
          <a:lstStyle/>
          <a:p>
            <a:pPr algn="ctr"/>
            <a:r>
              <a:rPr lang="en-GB" sz="2000" dirty="0">
                <a:solidFill>
                  <a:srgbClr val="C00000"/>
                </a:solidFill>
              </a:rPr>
              <a:t>Test </a:t>
            </a:r>
            <a:r>
              <a:rPr lang="en-GB" sz="2000" dirty="0" err="1">
                <a:solidFill>
                  <a:srgbClr val="C00000"/>
                </a:solidFill>
              </a:rPr>
              <a:t>di</a:t>
            </a:r>
            <a:r>
              <a:rPr lang="en-GB" sz="2000" dirty="0">
                <a:solidFill>
                  <a:srgbClr val="C00000"/>
                </a:solidFill>
              </a:rPr>
              <a:t> </a:t>
            </a:r>
            <a:r>
              <a:rPr lang="en-GB" sz="2000" dirty="0" err="1">
                <a:solidFill>
                  <a:srgbClr val="C00000"/>
                </a:solidFill>
              </a:rPr>
              <a:t>Contatto</a:t>
            </a:r>
            <a:r>
              <a:rPr lang="en-GB" sz="2000" dirty="0">
                <a:solidFill>
                  <a:srgbClr val="C00000"/>
                </a:solidFill>
              </a:rPr>
              <a:t> con </a:t>
            </a:r>
            <a:r>
              <a:rPr lang="en-GB" sz="2000" dirty="0" err="1">
                <a:solidFill>
                  <a:srgbClr val="C00000"/>
                </a:solidFill>
              </a:rPr>
              <a:t>l’Ago</a:t>
            </a:r>
            <a:r>
              <a:rPr lang="en-GB" sz="2000" dirty="0">
                <a:solidFill>
                  <a:srgbClr val="C00000"/>
                </a:solidFill>
              </a:rPr>
              <a:t> </a:t>
            </a:r>
            <a:r>
              <a:rPr lang="en-GB" sz="2000" dirty="0" err="1">
                <a:solidFill>
                  <a:srgbClr val="C00000"/>
                </a:solidFill>
              </a:rPr>
              <a:t>sul</a:t>
            </a:r>
            <a:r>
              <a:rPr lang="en-GB" sz="2000" dirty="0">
                <a:solidFill>
                  <a:srgbClr val="C00000"/>
                </a:solidFill>
              </a:rPr>
              <a:t> </a:t>
            </a:r>
            <a:r>
              <a:rPr lang="en-GB" sz="2000" dirty="0" err="1">
                <a:solidFill>
                  <a:srgbClr val="C00000"/>
                </a:solidFill>
              </a:rPr>
              <a:t>punto</a:t>
            </a:r>
            <a:r>
              <a:rPr lang="en-GB" sz="2000" dirty="0">
                <a:solidFill>
                  <a:srgbClr val="C00000"/>
                </a:solidFill>
              </a:rPr>
              <a:t> </a:t>
            </a:r>
            <a:endParaRPr lang="en-GB" sz="2000" dirty="0" smtClean="0">
              <a:solidFill>
                <a:srgbClr val="C00000"/>
              </a:solidFill>
            </a:endParaRPr>
          </a:p>
          <a:p>
            <a:pPr algn="ctr"/>
            <a:r>
              <a:rPr lang="en-GB" sz="2000" dirty="0" smtClean="0">
                <a:solidFill>
                  <a:srgbClr val="C00000"/>
                </a:solidFill>
              </a:rPr>
              <a:t>CV-24 </a:t>
            </a:r>
            <a:r>
              <a:rPr lang="en-GB" sz="2000" dirty="0" err="1">
                <a:solidFill>
                  <a:srgbClr val="C00000"/>
                </a:solidFill>
              </a:rPr>
              <a:t>Chengjian</a:t>
            </a:r>
            <a:r>
              <a:rPr lang="en-GB" sz="2000" dirty="0">
                <a:solidFill>
                  <a:srgbClr val="C00000"/>
                </a:solidFill>
              </a:rPr>
              <a:t> </a:t>
            </a:r>
            <a:r>
              <a:rPr lang="en-GB" sz="2000" dirty="0" err="1">
                <a:solidFill>
                  <a:srgbClr val="C00000"/>
                </a:solidFill>
              </a:rPr>
              <a:t>nel</a:t>
            </a:r>
            <a:r>
              <a:rPr lang="en-GB" sz="2000" dirty="0">
                <a:solidFill>
                  <a:srgbClr val="C00000"/>
                </a:solidFill>
              </a:rPr>
              <a:t> </a:t>
            </a:r>
            <a:r>
              <a:rPr lang="en-GB" sz="2000" dirty="0" err="1">
                <a:solidFill>
                  <a:srgbClr val="C00000"/>
                </a:solidFill>
              </a:rPr>
              <a:t>torcicollo</a:t>
            </a:r>
            <a:r>
              <a:rPr lang="en-GB" sz="2000" dirty="0">
                <a:solidFill>
                  <a:srgbClr val="C00000"/>
                </a:solidFill>
              </a:rPr>
              <a:t> </a:t>
            </a:r>
            <a:r>
              <a:rPr lang="en-GB" sz="2000" dirty="0" err="1">
                <a:solidFill>
                  <a:srgbClr val="C00000"/>
                </a:solidFill>
              </a:rPr>
              <a:t>acuto</a:t>
            </a:r>
            <a:r>
              <a:rPr lang="en-GB" sz="1400" dirty="0">
                <a:solidFill>
                  <a:srgbClr val="C00000"/>
                </a:solidFill>
              </a:rPr>
              <a:t>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74638"/>
            <a:ext cx="8229600" cy="6297612"/>
          </a:xfrm>
          <a:solidFill>
            <a:srgbClr val="FFFF00"/>
          </a:solidFill>
          <a:ln>
            <a:solidFill>
              <a:schemeClr val="accent5">
                <a:lumMod val="60000"/>
                <a:lumOff val="40000"/>
              </a:schemeClr>
            </a:solidFill>
          </a:ln>
        </p:spPr>
        <p:txBody>
          <a:bodyPr/>
          <a:lstStyle/>
          <a:p>
            <a:pPr algn="l">
              <a:defRPr/>
            </a:pPr>
            <a:r>
              <a:rPr lang="en-GB" sz="3600" dirty="0" err="1" smtClean="0">
                <a:solidFill>
                  <a:srgbClr val="C00000"/>
                </a:solidFill>
              </a:rPr>
              <a:t>Passo</a:t>
            </a:r>
            <a:r>
              <a:rPr lang="en-GB" sz="3600" dirty="0" smtClean="0">
                <a:solidFill>
                  <a:srgbClr val="C00000"/>
                </a:solidFill>
              </a:rPr>
              <a:t> 4.2</a:t>
            </a:r>
            <a:br>
              <a:rPr lang="en-GB" sz="3600" dirty="0" smtClean="0">
                <a:solidFill>
                  <a:srgbClr val="C00000"/>
                </a:solidFill>
              </a:rPr>
            </a:br>
            <a:r>
              <a:rPr lang="en-GB" sz="3600" dirty="0" err="1" smtClean="0">
                <a:solidFill>
                  <a:srgbClr val="C00000"/>
                </a:solidFill>
              </a:rPr>
              <a:t>Applicazione</a:t>
            </a:r>
            <a:r>
              <a:rPr lang="en-GB" sz="3600" dirty="0" smtClean="0">
                <a:solidFill>
                  <a:srgbClr val="C00000"/>
                </a:solidFill>
              </a:rPr>
              <a:t> del test </a:t>
            </a:r>
            <a:r>
              <a:rPr lang="en-GB" sz="3600" dirty="0" err="1" smtClean="0">
                <a:solidFill>
                  <a:srgbClr val="C00000"/>
                </a:solidFill>
              </a:rPr>
              <a:t>su</a:t>
            </a:r>
            <a:r>
              <a:rPr lang="en-GB" sz="3600" dirty="0" smtClean="0">
                <a:solidFill>
                  <a:srgbClr val="C00000"/>
                </a:solidFill>
              </a:rPr>
              <a:t> </a:t>
            </a:r>
            <a:r>
              <a:rPr lang="en-GB" sz="3600" u="dbl" dirty="0" smtClean="0"/>
              <a:t>PUNTI AURICOLARI</a:t>
            </a:r>
            <a:r>
              <a:rPr lang="en-GB" sz="3600" dirty="0" smtClean="0">
                <a:solidFill>
                  <a:srgbClr val="C00000"/>
                </a:solidFill>
              </a:rPr>
              <a:t/>
            </a:r>
            <a:br>
              <a:rPr lang="en-GB" sz="3600" dirty="0" smtClean="0">
                <a:solidFill>
                  <a:srgbClr val="C00000"/>
                </a:solidFill>
              </a:rPr>
            </a:br>
            <a:r>
              <a:rPr lang="en-GB" sz="2400" dirty="0" smtClean="0">
                <a:solidFill>
                  <a:srgbClr val="C00000"/>
                </a:solidFill>
              </a:rPr>
              <a:t/>
            </a:r>
            <a:br>
              <a:rPr lang="en-GB" sz="2400" dirty="0" smtClean="0">
                <a:solidFill>
                  <a:srgbClr val="C00000"/>
                </a:solidFill>
              </a:rPr>
            </a:br>
            <a:r>
              <a:rPr lang="it-IT" sz="2400" dirty="0" smtClean="0"/>
              <a:t>Se il Test dei Punti Attivi deve essere </a:t>
            </a:r>
            <a:r>
              <a:rPr lang="it-IT" sz="2400" dirty="0" err="1" smtClean="0"/>
              <a:t>attuatocon</a:t>
            </a:r>
            <a:r>
              <a:rPr lang="it-IT" sz="2400" dirty="0" smtClean="0"/>
              <a:t> un ago (</a:t>
            </a:r>
            <a:r>
              <a:rPr lang="it-IT" sz="2400" dirty="0" err="1" smtClean="0">
                <a:solidFill>
                  <a:srgbClr val="C00000"/>
                </a:solidFill>
              </a:rPr>
              <a:t>Needle</a:t>
            </a:r>
            <a:r>
              <a:rPr lang="it-IT" sz="2400" dirty="0" smtClean="0">
                <a:solidFill>
                  <a:srgbClr val="C00000"/>
                </a:solidFill>
              </a:rPr>
              <a:t> </a:t>
            </a:r>
            <a:r>
              <a:rPr lang="it-IT" sz="2400" dirty="0" err="1" smtClean="0">
                <a:solidFill>
                  <a:srgbClr val="C00000"/>
                </a:solidFill>
              </a:rPr>
              <a:t>Contac</a:t>
            </a:r>
            <a:r>
              <a:rPr lang="it-IT" sz="2400" dirty="0" smtClean="0">
                <a:solidFill>
                  <a:srgbClr val="C00000"/>
                </a:solidFill>
              </a:rPr>
              <a:t> t Test</a:t>
            </a:r>
            <a:r>
              <a:rPr lang="it-IT" sz="2400" dirty="0" smtClean="0"/>
              <a:t>), la punta deve essere messo in contatto con la cute perpendicolarmente. Al paziente deve essere richiesto di riferire se la manovra produce dei cambiamenti nella sua percezione del sintomo. </a:t>
            </a:r>
            <a:r>
              <a:rPr lang="it-IT" sz="2400" dirty="0" smtClean="0">
                <a:solidFill>
                  <a:srgbClr val="C00000"/>
                </a:solidFill>
              </a:rPr>
              <a:t>L’ago dovrebbe provocare la </a:t>
            </a:r>
            <a:r>
              <a:rPr lang="it-IT" sz="2400" dirty="0" err="1" smtClean="0">
                <a:solidFill>
                  <a:srgbClr val="C00000"/>
                </a:solidFill>
              </a:rPr>
              <a:t>fomazione</a:t>
            </a:r>
            <a:r>
              <a:rPr lang="it-IT" sz="2400" dirty="0" smtClean="0">
                <a:solidFill>
                  <a:srgbClr val="C00000"/>
                </a:solidFill>
              </a:rPr>
              <a:t> di una fossetta, risultante dall’equilibrio tra la pressione esercitata dall’ago sul punto e la resistenza elastica della cute. </a:t>
            </a:r>
            <a:r>
              <a:rPr lang="it-IT" sz="2400" dirty="0" smtClean="0"/>
              <a:t>Se la manovra è eseguita correttamente, il paziente deve sperimentare solo una leggera puntura superficiale senza disagio. L’autore raccomanda sempre agli operatori di procedere con delicatezza, specialmente ai neofiti di questo metodo e su pazienti che hanno paura di aghi e iniezioni. </a:t>
            </a:r>
            <a:br>
              <a:rPr lang="it-IT" sz="2400" dirty="0" smtClean="0"/>
            </a:br>
            <a:endParaRPr lang="en-GB" sz="2400" dirty="0" smtClean="0">
              <a:solidFill>
                <a:srgbClr val="C00000"/>
              </a:solidFill>
            </a:endParaRPr>
          </a:p>
        </p:txBody>
      </p:sp>
      <p:sp>
        <p:nvSpPr>
          <p:cNvPr id="3" name="Right Arrow 2"/>
          <p:cNvSpPr/>
          <p:nvPr/>
        </p:nvSpPr>
        <p:spPr>
          <a:xfrm>
            <a:off x="4143375" y="6072206"/>
            <a:ext cx="571500" cy="357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srcRect/>
          <a:stretch>
            <a:fillRect/>
          </a:stretch>
        </p:blipFill>
        <p:spPr bwMode="auto">
          <a:xfrm>
            <a:off x="1797050" y="0"/>
            <a:ext cx="5554663" cy="6858000"/>
          </a:xfrm>
          <a:prstGeom prst="rect">
            <a:avLst/>
          </a:prstGeom>
          <a:noFill/>
          <a:ln w="9525">
            <a:noFill/>
            <a:miter lim="800000"/>
            <a:headEnd/>
            <a:tailEnd/>
          </a:ln>
        </p:spPr>
      </p:pic>
      <p:sp>
        <p:nvSpPr>
          <p:cNvPr id="57347" name="Rectangle 2"/>
          <p:cNvSpPr>
            <a:spLocks noChangeArrowheads="1"/>
          </p:cNvSpPr>
          <p:nvPr/>
        </p:nvSpPr>
        <p:spPr bwMode="auto">
          <a:xfrm>
            <a:off x="1500188" y="357188"/>
            <a:ext cx="6143625" cy="830262"/>
          </a:xfrm>
          <a:prstGeom prst="rect">
            <a:avLst/>
          </a:prstGeom>
          <a:solidFill>
            <a:srgbClr val="FFFF00"/>
          </a:solidFill>
          <a:ln w="9525">
            <a:noFill/>
            <a:miter lim="800000"/>
            <a:headEnd/>
            <a:tailEnd/>
          </a:ln>
        </p:spPr>
        <p:txBody>
          <a:bodyPr anchor="ctr">
            <a:spAutoFit/>
          </a:bodyPr>
          <a:lstStyle/>
          <a:p>
            <a:pPr algn="ctr"/>
            <a:r>
              <a:rPr lang="it-IT" sz="2400" dirty="0">
                <a:solidFill>
                  <a:srgbClr val="C00000"/>
                </a:solidFill>
              </a:rPr>
              <a:t>Il punto più doloroso è stato trovato!</a:t>
            </a:r>
          </a:p>
          <a:p>
            <a:pPr algn="ctr"/>
            <a:r>
              <a:rPr lang="it-IT" sz="2400" dirty="0">
                <a:solidFill>
                  <a:srgbClr val="C00000"/>
                </a:solidFill>
              </a:rPr>
              <a:t>Ora può essere testato.</a:t>
            </a:r>
            <a:endParaRPr lang="it-IT" sz="1400" dirty="0">
              <a:solidFill>
                <a:srgbClr val="C00000"/>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srcRect/>
          <a:stretch>
            <a:fillRect/>
          </a:stretch>
        </p:blipFill>
        <p:spPr bwMode="auto">
          <a:xfrm>
            <a:off x="1797050" y="0"/>
            <a:ext cx="5554663" cy="6858000"/>
          </a:xfrm>
          <a:prstGeom prst="rect">
            <a:avLst/>
          </a:prstGeom>
          <a:noFill/>
          <a:ln w="9525">
            <a:noFill/>
            <a:miter lim="800000"/>
            <a:headEnd/>
            <a:tailEnd/>
          </a:ln>
        </p:spPr>
      </p:pic>
      <p:sp>
        <p:nvSpPr>
          <p:cNvPr id="58371" name="Rectangle 2"/>
          <p:cNvSpPr>
            <a:spLocks noChangeArrowheads="1"/>
          </p:cNvSpPr>
          <p:nvPr/>
        </p:nvSpPr>
        <p:spPr bwMode="auto">
          <a:xfrm>
            <a:off x="1785938" y="5780088"/>
            <a:ext cx="5572125" cy="831850"/>
          </a:xfrm>
          <a:prstGeom prst="rect">
            <a:avLst/>
          </a:prstGeom>
          <a:solidFill>
            <a:srgbClr val="FFFF00"/>
          </a:solidFill>
          <a:ln w="9525">
            <a:noFill/>
            <a:miter lim="800000"/>
            <a:headEnd/>
            <a:tailEnd/>
          </a:ln>
        </p:spPr>
        <p:txBody>
          <a:bodyPr>
            <a:spAutoFit/>
          </a:bodyPr>
          <a:lstStyle/>
          <a:p>
            <a:pPr algn="ctr"/>
            <a:r>
              <a:rPr lang="en-GB" sz="2400" dirty="0">
                <a:solidFill>
                  <a:srgbClr val="C00000"/>
                </a:solidFill>
              </a:rPr>
              <a:t>Needle Contact Test</a:t>
            </a:r>
          </a:p>
          <a:p>
            <a:pPr algn="ctr"/>
            <a:r>
              <a:rPr lang="en-GB" sz="2400" dirty="0">
                <a:solidFill>
                  <a:srgbClr val="C00000"/>
                </a:solidFill>
              </a:rPr>
              <a:t>Test del </a:t>
            </a:r>
            <a:r>
              <a:rPr lang="en-GB" sz="2400" dirty="0" err="1">
                <a:solidFill>
                  <a:srgbClr val="C00000"/>
                </a:solidFill>
              </a:rPr>
              <a:t>Contatto</a:t>
            </a:r>
            <a:r>
              <a:rPr lang="en-GB" sz="2400" dirty="0">
                <a:solidFill>
                  <a:srgbClr val="C00000"/>
                </a:solidFill>
              </a:rPr>
              <a:t> con </a:t>
            </a:r>
            <a:r>
              <a:rPr lang="en-GB" sz="2400" dirty="0" err="1" smtClean="0">
                <a:solidFill>
                  <a:srgbClr val="C00000"/>
                </a:solidFill>
              </a:rPr>
              <a:t>l’Ago</a:t>
            </a:r>
            <a:r>
              <a:rPr lang="en-GB" sz="1400" dirty="0" smtClean="0">
                <a:solidFill>
                  <a:srgbClr val="C00000"/>
                </a:solidFill>
              </a:rPr>
              <a:t> </a:t>
            </a:r>
            <a:endParaRPr lang="en-GB" sz="1400" dirty="0">
              <a:solidFill>
                <a:srgbClr val="C000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2"/>
          <a:srcRect/>
          <a:stretch>
            <a:fillRect/>
          </a:stretch>
        </p:blipFill>
        <p:spPr bwMode="auto">
          <a:xfrm>
            <a:off x="3175" y="0"/>
            <a:ext cx="9140825" cy="6105525"/>
          </a:xfrm>
          <a:prstGeom prst="rect">
            <a:avLst/>
          </a:prstGeom>
          <a:noFill/>
          <a:ln w="9525">
            <a:noFill/>
            <a:miter lim="800000"/>
            <a:headEnd/>
            <a:tailEnd/>
          </a:ln>
        </p:spPr>
      </p:pic>
      <p:sp>
        <p:nvSpPr>
          <p:cNvPr id="59395" name="Rectangle 2"/>
          <p:cNvSpPr>
            <a:spLocks noChangeArrowheads="1"/>
          </p:cNvSpPr>
          <p:nvPr/>
        </p:nvSpPr>
        <p:spPr bwMode="auto">
          <a:xfrm>
            <a:off x="1000125" y="6253163"/>
            <a:ext cx="7643813" cy="461962"/>
          </a:xfrm>
          <a:prstGeom prst="rect">
            <a:avLst/>
          </a:prstGeom>
          <a:solidFill>
            <a:srgbClr val="FFFF00"/>
          </a:solidFill>
          <a:ln w="9525">
            <a:noFill/>
            <a:miter lim="800000"/>
            <a:headEnd/>
            <a:tailEnd/>
          </a:ln>
        </p:spPr>
        <p:txBody>
          <a:bodyPr>
            <a:spAutoFit/>
          </a:bodyPr>
          <a:lstStyle/>
          <a:p>
            <a:pPr algn="ctr"/>
            <a:r>
              <a:rPr lang="en-GB" sz="2400">
                <a:solidFill>
                  <a:srgbClr val="C00000"/>
                </a:solidFill>
              </a:rPr>
              <a:t>Il contatto dell’ago genera una fossetta</a:t>
            </a:r>
            <a:endParaRPr lang="en-GB" sz="1400">
              <a:solidFill>
                <a:srgbClr val="C00000"/>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0" y="1285860"/>
            <a:ext cx="8229600" cy="4500594"/>
          </a:xfrm>
          <a:solidFill>
            <a:srgbClr val="002060"/>
          </a:solidFill>
        </p:spPr>
        <p:txBody>
          <a:bodyPr/>
          <a:lstStyle/>
          <a:p>
            <a:pPr algn="just">
              <a:defRPr/>
            </a:pPr>
            <a:r>
              <a:rPr lang="it-IT" sz="3200" dirty="0" smtClean="0">
                <a:solidFill>
                  <a:srgbClr val="FFFF00"/>
                </a:solidFill>
              </a:rPr>
              <a:t>In accordo col 46° (</a:t>
            </a:r>
            <a:r>
              <a:rPr lang="it-IT" sz="3200" dirty="0" err="1" smtClean="0">
                <a:solidFill>
                  <a:srgbClr val="FFFF00"/>
                </a:solidFill>
              </a:rPr>
              <a:t>II</a:t>
            </a:r>
            <a:r>
              <a:rPr lang="it-IT" sz="3200" dirty="0" smtClean="0">
                <a:solidFill>
                  <a:srgbClr val="FFFF00"/>
                </a:solidFill>
              </a:rPr>
              <a:t>) Aforisma di Ippocrate, e la Teoria del Cancello sul Controllo del Dolore di </a:t>
            </a:r>
            <a:r>
              <a:rPr lang="it-IT" sz="3200" dirty="0" err="1" smtClean="0">
                <a:solidFill>
                  <a:srgbClr val="FFFF00"/>
                </a:solidFill>
              </a:rPr>
              <a:t>Melzack</a:t>
            </a:r>
            <a:r>
              <a:rPr lang="it-IT" sz="3200" dirty="0" smtClean="0">
                <a:solidFill>
                  <a:srgbClr val="FFFF00"/>
                </a:solidFill>
              </a:rPr>
              <a:t> e </a:t>
            </a:r>
            <a:r>
              <a:rPr lang="it-IT" sz="3200" dirty="0" err="1" smtClean="0">
                <a:solidFill>
                  <a:srgbClr val="FFFF00"/>
                </a:solidFill>
              </a:rPr>
              <a:t>Wall</a:t>
            </a:r>
            <a:r>
              <a:rPr lang="it-IT" sz="3200" dirty="0" smtClean="0">
                <a:solidFill>
                  <a:srgbClr val="FFFF00"/>
                </a:solidFill>
              </a:rPr>
              <a:t>, </a:t>
            </a:r>
            <a:r>
              <a:rPr lang="it-IT" sz="3200" dirty="0" smtClean="0">
                <a:solidFill>
                  <a:srgbClr val="FF0000"/>
                </a:solidFill>
              </a:rPr>
              <a:t>il secondo dolore, più potente, più violento ed efficace nell’attenuare la percezione del primo dolore, raggiunge il cervello IMMEDIATAMENTE, inondando la coscienza con il ricordo ancestrale di intrusione predatoria del corpo, forte pericolo per la salute, e perfino morte.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2214563" y="274638"/>
            <a:ext cx="4572000" cy="5940425"/>
          </a:xfrm>
          <a:ln>
            <a:solidFill>
              <a:srgbClr val="FF0000"/>
            </a:solidFill>
          </a:ln>
        </p:spPr>
        <p:txBody>
          <a:bodyPr/>
          <a:lstStyle/>
          <a:p>
            <a:pPr algn="just"/>
            <a:r>
              <a:rPr lang="en-US" sz="2800" dirty="0" smtClean="0"/>
              <a:t>I</a:t>
            </a:r>
            <a:r>
              <a:rPr lang="it-IT" sz="2800" dirty="0" smtClean="0"/>
              <a:t>n base ai risultati, i punti che migliorano il sintomo sono stati chiamati POSITIVI + e quelli che lo eliminano FORTEMENTE POSITIVI (++).</a:t>
            </a:r>
          </a:p>
        </p:txBody>
      </p:sp>
      <p:sp>
        <p:nvSpPr>
          <p:cNvPr id="3" name="Rectangle 2"/>
          <p:cNvSpPr/>
          <p:nvPr/>
        </p:nvSpPr>
        <p:spPr>
          <a:xfrm>
            <a:off x="4286250" y="5000636"/>
            <a:ext cx="428625" cy="357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1444" name="Rettangolo 3"/>
          <p:cNvSpPr>
            <a:spLocks noChangeArrowheads="1"/>
          </p:cNvSpPr>
          <p:nvPr/>
        </p:nvSpPr>
        <p:spPr bwMode="auto">
          <a:xfrm>
            <a:off x="7515225" y="6519863"/>
            <a:ext cx="1628775" cy="338137"/>
          </a:xfrm>
          <a:prstGeom prst="rect">
            <a:avLst/>
          </a:prstGeom>
          <a:noFill/>
          <a:ln w="9525">
            <a:noFill/>
            <a:miter lim="800000"/>
            <a:headEnd/>
            <a:tailEnd/>
          </a:ln>
        </p:spPr>
        <p:txBody>
          <a:bodyPr wrap="none">
            <a:spAutoFit/>
          </a:bodyPr>
          <a:lstStyle/>
          <a:p>
            <a:pPr algn="r"/>
            <a:r>
              <a:rPr lang="en-GB" sz="1600"/>
              <a:t>evidenza clinica</a:t>
            </a:r>
            <a:endParaRPr lang="en-GB"/>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ubtitle 2"/>
          <p:cNvSpPr>
            <a:spLocks noGrp="1"/>
          </p:cNvSpPr>
          <p:nvPr>
            <p:ph type="subTitle" idx="1"/>
          </p:nvPr>
        </p:nvSpPr>
        <p:spPr>
          <a:xfrm>
            <a:off x="1371623" y="928670"/>
            <a:ext cx="6486525" cy="4786346"/>
          </a:xfrm>
          <a:ln>
            <a:solidFill>
              <a:schemeClr val="accent6"/>
            </a:solidFill>
          </a:ln>
        </p:spPr>
        <p:txBody>
          <a:bodyPr/>
          <a:lstStyle/>
          <a:p>
            <a:pPr algn="just"/>
            <a:r>
              <a:rPr lang="it-IT" sz="2800" dirty="0" smtClean="0">
                <a:solidFill>
                  <a:schemeClr val="tx1"/>
                </a:solidFill>
              </a:rPr>
              <a:t>Il </a:t>
            </a:r>
            <a:r>
              <a:rPr lang="it-IT" sz="2800" dirty="0" smtClean="0">
                <a:solidFill>
                  <a:srgbClr val="C00000"/>
                </a:solidFill>
              </a:rPr>
              <a:t>Test dei Punti Attivi (APT)</a:t>
            </a:r>
            <a:r>
              <a:rPr lang="it-IT" sz="2800" dirty="0" smtClean="0">
                <a:solidFill>
                  <a:schemeClr val="tx1"/>
                </a:solidFill>
              </a:rPr>
              <a:t>, è stato concepito e messo a punto da Stefano Marcelli negli anni ‘90 [1] e pubblicato in due edizioni, nel 1995 [2] e 2010 [3]. Nell’ottobre 2014 è uscita la versione inglese </a:t>
            </a:r>
            <a:r>
              <a:rPr lang="it-IT" sz="2800" b="1" dirty="0" smtClean="0">
                <a:solidFill>
                  <a:srgbClr val="0070C0"/>
                </a:solidFill>
              </a:rPr>
              <a:t>The </a:t>
            </a:r>
            <a:r>
              <a:rPr lang="it-IT" sz="2800" b="1" dirty="0" err="1" smtClean="0">
                <a:solidFill>
                  <a:srgbClr val="0070C0"/>
                </a:solidFill>
              </a:rPr>
              <a:t>Active</a:t>
            </a:r>
            <a:r>
              <a:rPr lang="it-IT" sz="2800" b="1" dirty="0" smtClean="0">
                <a:solidFill>
                  <a:srgbClr val="0070C0"/>
                </a:solidFill>
              </a:rPr>
              <a:t> </a:t>
            </a:r>
            <a:r>
              <a:rPr lang="it-IT" sz="2800" b="1" dirty="0" err="1" smtClean="0">
                <a:solidFill>
                  <a:srgbClr val="0070C0"/>
                </a:solidFill>
              </a:rPr>
              <a:t>Points</a:t>
            </a:r>
            <a:r>
              <a:rPr lang="it-IT" sz="2800" b="1" dirty="0" smtClean="0">
                <a:solidFill>
                  <a:srgbClr val="0070C0"/>
                </a:solidFill>
              </a:rPr>
              <a:t> Test </a:t>
            </a:r>
            <a:r>
              <a:rPr lang="it-IT" sz="2800" dirty="0" smtClean="0">
                <a:solidFill>
                  <a:schemeClr val="tx1"/>
                </a:solidFill>
              </a:rPr>
              <a:t>per la casa editrice </a:t>
            </a:r>
            <a:r>
              <a:rPr lang="it-IT" sz="2800" dirty="0" err="1" smtClean="0">
                <a:solidFill>
                  <a:srgbClr val="C00000"/>
                </a:solidFill>
              </a:rPr>
              <a:t>Singing</a:t>
            </a:r>
            <a:r>
              <a:rPr lang="it-IT" sz="2800" dirty="0" smtClean="0">
                <a:solidFill>
                  <a:srgbClr val="C00000"/>
                </a:solidFill>
              </a:rPr>
              <a:t> Dragon </a:t>
            </a:r>
            <a:r>
              <a:rPr lang="it-IT" sz="2800" dirty="0" smtClean="0">
                <a:solidFill>
                  <a:schemeClr val="tx1"/>
                </a:solidFill>
              </a:rPr>
              <a:t>di Londra [4]. Marco </a:t>
            </a:r>
            <a:r>
              <a:rPr lang="it-IT" sz="2800" dirty="0" err="1" smtClean="0">
                <a:solidFill>
                  <a:schemeClr val="tx1"/>
                </a:solidFill>
              </a:rPr>
              <a:t>Romoli</a:t>
            </a:r>
            <a:r>
              <a:rPr lang="it-IT" sz="2800" dirty="0" smtClean="0">
                <a:solidFill>
                  <a:schemeClr val="tx1"/>
                </a:solidFill>
              </a:rPr>
              <a:t> [5][6] ha adottato il nome </a:t>
            </a:r>
            <a:r>
              <a:rPr lang="it-IT" sz="2800" dirty="0" err="1" smtClean="0">
                <a:solidFill>
                  <a:srgbClr val="C00000"/>
                </a:solidFill>
              </a:rPr>
              <a:t>Needle</a:t>
            </a:r>
            <a:r>
              <a:rPr lang="it-IT" sz="2800" dirty="0" smtClean="0">
                <a:solidFill>
                  <a:srgbClr val="C00000"/>
                </a:solidFill>
              </a:rPr>
              <a:t> Contact Test (NCT) </a:t>
            </a:r>
            <a:r>
              <a:rPr lang="it-IT" sz="2800" dirty="0" smtClean="0">
                <a:solidFill>
                  <a:schemeClr val="tx1"/>
                </a:solidFill>
              </a:rPr>
              <a:t>ovvero </a:t>
            </a:r>
            <a:r>
              <a:rPr lang="it-IT" sz="2800" dirty="0" smtClean="0">
                <a:solidFill>
                  <a:srgbClr val="C00000"/>
                </a:solidFill>
              </a:rPr>
              <a:t>Test di Contatto </a:t>
            </a:r>
            <a:r>
              <a:rPr lang="it-IT" sz="2800" dirty="0" err="1" smtClean="0">
                <a:solidFill>
                  <a:srgbClr val="C00000"/>
                </a:solidFill>
              </a:rPr>
              <a:t>con</a:t>
            </a:r>
            <a:r>
              <a:rPr lang="it-IT" sz="2800" dirty="0" smtClean="0">
                <a:solidFill>
                  <a:srgbClr val="C00000"/>
                </a:solidFill>
              </a:rPr>
              <a:t> l’Ago </a:t>
            </a:r>
            <a:r>
              <a:rPr lang="it-IT" sz="2800" dirty="0" err="1" smtClean="0">
                <a:solidFill>
                  <a:schemeClr val="tx1"/>
                </a:solidFill>
              </a:rPr>
              <a:t>per</a:t>
            </a:r>
            <a:r>
              <a:rPr lang="it-IT" sz="2800" dirty="0" smtClean="0">
                <a:solidFill>
                  <a:schemeClr val="tx1"/>
                </a:solidFill>
              </a:rPr>
              <a:t> indicare la variante con l’ago d’agopuntura.</a:t>
            </a:r>
          </a:p>
        </p:txBody>
      </p:sp>
      <p:sp>
        <p:nvSpPr>
          <p:cNvPr id="8195" name="Rettangolo 4"/>
          <p:cNvSpPr>
            <a:spLocks noChangeArrowheads="1"/>
          </p:cNvSpPr>
          <p:nvPr/>
        </p:nvSpPr>
        <p:spPr bwMode="auto">
          <a:xfrm>
            <a:off x="8458200" y="6519863"/>
            <a:ext cx="685800" cy="338137"/>
          </a:xfrm>
          <a:prstGeom prst="rect">
            <a:avLst/>
          </a:prstGeom>
          <a:noFill/>
          <a:ln w="9525">
            <a:noFill/>
            <a:miter lim="800000"/>
            <a:headEnd/>
            <a:tailEnd/>
          </a:ln>
        </p:spPr>
        <p:txBody>
          <a:bodyPr wrap="none">
            <a:spAutoFit/>
          </a:bodyPr>
          <a:lstStyle/>
          <a:p>
            <a:pPr algn="r"/>
            <a:r>
              <a:rPr lang="en-GB" sz="1600"/>
              <a:t>storia</a:t>
            </a:r>
            <a:endParaRPr lang="en-GB"/>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586038" y="3643313"/>
            <a:ext cx="8229601" cy="1143000"/>
          </a:xfrm>
          <a:prstGeom prst="rect">
            <a:avLst/>
          </a:prstGeom>
          <a:solidFill>
            <a:schemeClr val="accent2">
              <a:lumMod val="75000"/>
            </a:schemeClr>
          </a:solidFill>
          <a:ln w="9525">
            <a:noFill/>
            <a:miter lim="800000"/>
            <a:headEnd/>
            <a:tailEnd/>
          </a:ln>
        </p:spPr>
        <p:txBody>
          <a:bodyPr anchor="ctr"/>
          <a:lstStyle/>
          <a:p>
            <a:pPr algn="ctr">
              <a:defRPr/>
            </a:pPr>
            <a:r>
              <a:rPr lang="it-IT" sz="4400" dirty="0">
                <a:solidFill>
                  <a:srgbClr val="00B0F0"/>
                </a:solidFill>
                <a:latin typeface="+mj-lt"/>
                <a:ea typeface="+mj-ea"/>
                <a:cs typeface="+mj-cs"/>
              </a:rPr>
              <a:t>clinica</a:t>
            </a:r>
          </a:p>
        </p:txBody>
      </p:sp>
      <p:sp>
        <p:nvSpPr>
          <p:cNvPr id="4" name="Title 1"/>
          <p:cNvSpPr txBox="1">
            <a:spLocks/>
          </p:cNvSpPr>
          <p:nvPr/>
        </p:nvSpPr>
        <p:spPr bwMode="auto">
          <a:xfrm>
            <a:off x="3000375" y="2857500"/>
            <a:ext cx="8229600" cy="1143000"/>
          </a:xfrm>
          <a:prstGeom prst="rect">
            <a:avLst/>
          </a:prstGeom>
          <a:solidFill>
            <a:srgbClr val="00B0F0"/>
          </a:solidFill>
          <a:ln w="9525">
            <a:noFill/>
            <a:miter lim="800000"/>
            <a:headEnd/>
            <a:tailEnd/>
          </a:ln>
        </p:spPr>
        <p:txBody>
          <a:bodyPr anchor="ctr"/>
          <a:lstStyle/>
          <a:p>
            <a:pPr algn="ctr">
              <a:defRPr/>
            </a:pPr>
            <a:r>
              <a:rPr lang="it-IT" sz="4400" dirty="0">
                <a:solidFill>
                  <a:srgbClr val="C00000"/>
                </a:solidFill>
                <a:latin typeface="+mj-lt"/>
                <a:ea typeface="+mj-ea"/>
                <a:cs typeface="+mj-cs"/>
              </a:rPr>
              <a:t>evidenza</a:t>
            </a:r>
          </a:p>
        </p:txBody>
      </p:sp>
    </p:spTree>
  </p:cSld>
  <p:clrMapOvr>
    <a:masterClrMapping/>
  </p:clrMapOvr>
  <p:transition>
    <p:zo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714375" y="357188"/>
            <a:ext cx="7929563" cy="6215062"/>
          </a:xfrm>
        </p:spPr>
        <p:txBody>
          <a:bodyPr/>
          <a:lstStyle/>
          <a:p>
            <a:pPr algn="r"/>
            <a:r>
              <a:rPr lang="en-GB" sz="2800" dirty="0" smtClean="0"/>
              <a:t/>
            </a:r>
            <a:br>
              <a:rPr lang="en-GB" sz="2800" dirty="0" smtClean="0"/>
            </a:br>
            <a:r>
              <a:rPr lang="en-GB" sz="2800" dirty="0" smtClean="0"/>
              <a:t/>
            </a:r>
            <a:br>
              <a:rPr lang="en-GB" sz="2800" dirty="0" smtClean="0"/>
            </a:br>
            <a:r>
              <a:rPr lang="en-GB" sz="2800" dirty="0" smtClean="0"/>
              <a:t>La cute </a:t>
            </a:r>
            <a:r>
              <a:rPr lang="en-GB" sz="2800" dirty="0" err="1" smtClean="0"/>
              <a:t>di</a:t>
            </a:r>
            <a:r>
              <a:rPr lang="en-GB" sz="2800" dirty="0" smtClean="0"/>
              <a:t> </a:t>
            </a:r>
            <a:r>
              <a:rPr lang="it-IT" sz="2800" dirty="0" smtClean="0"/>
              <a:t>pazienti con sintomo continuo e in atto, è stata sottoposta a palpazione manuale o </a:t>
            </a:r>
            <a:r>
              <a:rPr lang="it-IT" sz="2800" dirty="0" err="1" smtClean="0"/>
              <a:t>contattodella</a:t>
            </a:r>
            <a:r>
              <a:rPr lang="it-IT" sz="2800" dirty="0" smtClean="0"/>
              <a:t> punta di un ago sui punti d’agopuntura tradizionale e/o auricolari, rendendo i pazienti consapevoli della capacità terapeutica delle stimolazioni cutanee superficiali, ottenendo in 2-5 secondi un immediato miglioramento (punti positivi +), neutralizzazione (punti fortemente positivi +) o peggioramento (punti negative -) del sintomo.</a:t>
            </a:r>
            <a:r>
              <a:rPr lang="en-GB" sz="2800" dirty="0" smtClean="0"/>
              <a:t/>
            </a:r>
            <a:br>
              <a:rPr lang="en-GB" sz="2800" dirty="0" smtClean="0"/>
            </a:br>
            <a:r>
              <a:rPr lang="en-GB" sz="2800" dirty="0" smtClean="0"/>
              <a:t/>
            </a:r>
            <a:br>
              <a:rPr lang="en-GB" sz="2800" dirty="0" smtClean="0"/>
            </a:br>
            <a:r>
              <a:rPr lang="it-IT" sz="2800" dirty="0" smtClean="0">
                <a:solidFill>
                  <a:srgbClr val="C00000"/>
                </a:solidFill>
              </a:rPr>
              <a:t>Lo studio è stato condotto su 260 pazienti, di cui 156 femmine F (60%) e 104 maschi M (40%), con </a:t>
            </a:r>
            <a:r>
              <a:rPr lang="it-IT" sz="2800" i="1" dirty="0" smtClean="0">
                <a:solidFill>
                  <a:srgbClr val="C00000"/>
                </a:solidFill>
              </a:rPr>
              <a:t>età media </a:t>
            </a:r>
            <a:r>
              <a:rPr lang="it-IT" sz="2800" dirty="0" smtClean="0">
                <a:solidFill>
                  <a:srgbClr val="C00000"/>
                </a:solidFill>
              </a:rPr>
              <a:t>di circa 42 anni [3][4][5]. </a:t>
            </a:r>
            <a:r>
              <a:rPr lang="it-IT" sz="2800" dirty="0" smtClean="0"/>
              <a:t/>
            </a:r>
            <a:br>
              <a:rPr lang="it-IT" sz="2800" dirty="0" smtClean="0"/>
            </a:br>
            <a:r>
              <a:rPr lang="it-IT" sz="2800" dirty="0" smtClean="0"/>
              <a:t/>
            </a:r>
            <a:br>
              <a:rPr lang="it-IT" sz="2800" dirty="0" smtClean="0"/>
            </a:br>
            <a:r>
              <a:rPr lang="en-GB" sz="2800" dirty="0" smtClean="0"/>
              <a:t/>
            </a:r>
            <a:br>
              <a:rPr lang="en-GB" sz="2800" dirty="0" smtClean="0"/>
            </a:br>
            <a:r>
              <a:rPr lang="en-GB" sz="2800" dirty="0" smtClean="0"/>
              <a:t/>
            </a:r>
            <a:br>
              <a:rPr lang="en-GB" sz="2800" dirty="0" smtClean="0"/>
            </a:br>
            <a:endParaRPr lang="en-GB" sz="2800" dirty="0" smtClean="0"/>
          </a:p>
        </p:txBody>
      </p:sp>
      <p:sp>
        <p:nvSpPr>
          <p:cNvPr id="3" name="Right Arrow 2"/>
          <p:cNvSpPr/>
          <p:nvPr/>
        </p:nvSpPr>
        <p:spPr>
          <a:xfrm>
            <a:off x="4143375" y="6215063"/>
            <a:ext cx="571500" cy="357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68987"/>
          </a:xfrm>
        </p:spPr>
        <p:txBody>
          <a:bodyPr/>
          <a:lstStyle/>
          <a:p>
            <a:pPr algn="l">
              <a:defRPr/>
            </a:pPr>
            <a:r>
              <a:rPr lang="it-IT" sz="2800" i="1" dirty="0" smtClean="0"/>
              <a:t>Sintomi </a:t>
            </a:r>
            <a:r>
              <a:rPr lang="it-IT" sz="2800" dirty="0" smtClean="0"/>
              <a:t>continui e in atto al momento della consultazione furono suddivisi per apparato:</a:t>
            </a:r>
            <a:r>
              <a:rPr lang="en-GB" sz="2800" cap="small" dirty="0" smtClean="0"/>
              <a:t/>
            </a:r>
            <a:br>
              <a:rPr lang="en-GB" sz="2800" cap="small" dirty="0" smtClean="0"/>
            </a:br>
            <a:r>
              <a:rPr lang="en-GB" sz="2800" cap="small" dirty="0" smtClean="0"/>
              <a:t/>
            </a:r>
            <a:br>
              <a:rPr lang="en-GB" sz="2800" cap="small" dirty="0" smtClean="0"/>
            </a:br>
            <a:r>
              <a:rPr lang="it-IT" sz="2800" b="1" cap="small" dirty="0" smtClean="0">
                <a:solidFill>
                  <a:srgbClr val="FF0000"/>
                </a:solidFill>
              </a:rPr>
              <a:t>apparato locomotore</a:t>
            </a:r>
            <a:r>
              <a:rPr lang="it-IT" sz="2800" dirty="0" smtClean="0">
                <a:solidFill>
                  <a:schemeClr val="bg1">
                    <a:lumMod val="50000"/>
                  </a:schemeClr>
                </a:solidFill>
              </a:rPr>
              <a:t>, 144 casi, </a:t>
            </a:r>
            <a:r>
              <a:rPr lang="it-IT" sz="2800" b="1" dirty="0" smtClean="0">
                <a:solidFill>
                  <a:srgbClr val="FF0000"/>
                </a:solidFill>
              </a:rPr>
              <a:t>55.38</a:t>
            </a:r>
            <a:r>
              <a:rPr lang="it-IT" sz="2800" dirty="0" smtClean="0">
                <a:solidFill>
                  <a:schemeClr val="bg1">
                    <a:lumMod val="50000"/>
                  </a:schemeClr>
                </a:solidFill>
              </a:rPr>
              <a:t>%</a:t>
            </a:r>
            <a:r>
              <a:rPr lang="it-IT" sz="2800" dirty="0" smtClean="0"/>
              <a:t/>
            </a:r>
            <a:br>
              <a:rPr lang="it-IT" sz="2800" dirty="0" smtClean="0"/>
            </a:br>
            <a:r>
              <a:rPr lang="it-IT" sz="2800" cap="small" dirty="0" smtClean="0"/>
              <a:t>apparato digestivo e masticatorio</a:t>
            </a:r>
            <a:r>
              <a:rPr lang="it-IT" sz="2800" dirty="0" smtClean="0">
                <a:solidFill>
                  <a:schemeClr val="bg1">
                    <a:lumMod val="50000"/>
                  </a:schemeClr>
                </a:solidFill>
              </a:rPr>
              <a:t>, 32 casi, 12.31%</a:t>
            </a:r>
            <a:r>
              <a:rPr lang="it-IT" sz="2800" dirty="0" smtClean="0"/>
              <a:t/>
            </a:r>
            <a:br>
              <a:rPr lang="it-IT" sz="2800" dirty="0" smtClean="0"/>
            </a:br>
            <a:r>
              <a:rPr lang="it-IT" sz="2800" cap="small" dirty="0" smtClean="0"/>
              <a:t>orecchio, naso, gola, app. respiratorio</a:t>
            </a:r>
            <a:r>
              <a:rPr lang="it-IT" sz="2800" dirty="0" smtClean="0">
                <a:solidFill>
                  <a:schemeClr val="bg1">
                    <a:lumMod val="50000"/>
                  </a:schemeClr>
                </a:solidFill>
              </a:rPr>
              <a:t>, 32 casi, 12.31%</a:t>
            </a:r>
            <a:br>
              <a:rPr lang="it-IT" sz="2800" dirty="0" smtClean="0">
                <a:solidFill>
                  <a:schemeClr val="bg1">
                    <a:lumMod val="50000"/>
                  </a:schemeClr>
                </a:solidFill>
              </a:rPr>
            </a:br>
            <a:r>
              <a:rPr lang="it-IT" sz="2800" cap="small" dirty="0" smtClean="0"/>
              <a:t>apparato cardiovascolare</a:t>
            </a:r>
            <a:r>
              <a:rPr lang="it-IT" sz="2800" dirty="0" smtClean="0">
                <a:solidFill>
                  <a:schemeClr val="bg1">
                    <a:lumMod val="50000"/>
                  </a:schemeClr>
                </a:solidFill>
              </a:rPr>
              <a:t>, 2 casi, 0.77%</a:t>
            </a:r>
            <a:r>
              <a:rPr lang="it-IT" sz="2800" dirty="0" smtClean="0"/>
              <a:t/>
            </a:r>
            <a:br>
              <a:rPr lang="it-IT" sz="2800" dirty="0" smtClean="0"/>
            </a:br>
            <a:r>
              <a:rPr lang="it-IT" sz="2800" cap="small" dirty="0" smtClean="0"/>
              <a:t>apparato neurosensoriale</a:t>
            </a:r>
            <a:r>
              <a:rPr lang="it-IT" sz="2800" dirty="0" smtClean="0">
                <a:solidFill>
                  <a:schemeClr val="bg1">
                    <a:lumMod val="50000"/>
                  </a:schemeClr>
                </a:solidFill>
              </a:rPr>
              <a:t>, 40 casi, 15.38%</a:t>
            </a:r>
            <a:r>
              <a:rPr lang="it-IT" sz="2800" dirty="0" smtClean="0"/>
              <a:t/>
            </a:r>
            <a:br>
              <a:rPr lang="it-IT" sz="2800" dirty="0" smtClean="0"/>
            </a:br>
            <a:r>
              <a:rPr lang="it-IT" sz="2800" cap="small" dirty="0" smtClean="0"/>
              <a:t>apparati vari</a:t>
            </a:r>
            <a:r>
              <a:rPr lang="it-IT" sz="2800" dirty="0" smtClean="0">
                <a:solidFill>
                  <a:schemeClr val="bg1">
                    <a:lumMod val="50000"/>
                  </a:schemeClr>
                </a:solidFill>
              </a:rPr>
              <a:t>, 10 casi, 3.85%</a:t>
            </a:r>
            <a:br>
              <a:rPr lang="it-IT" sz="2800" dirty="0" smtClean="0">
                <a:solidFill>
                  <a:schemeClr val="bg1">
                    <a:lumMod val="50000"/>
                  </a:schemeClr>
                </a:solidFill>
              </a:rPr>
            </a:br>
            <a:endParaRPr lang="en-GB" sz="2800" dirty="0">
              <a:solidFill>
                <a:schemeClr val="bg1">
                  <a:lumMod val="50000"/>
                </a:schemeClr>
              </a:solidFill>
            </a:endParaRPr>
          </a:p>
        </p:txBody>
      </p:sp>
      <p:sp>
        <p:nvSpPr>
          <p:cNvPr id="3" name="Right Arrow 2"/>
          <p:cNvSpPr/>
          <p:nvPr/>
        </p:nvSpPr>
        <p:spPr>
          <a:xfrm>
            <a:off x="4214813" y="6000750"/>
            <a:ext cx="571500" cy="357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642938" y="274638"/>
            <a:ext cx="8043862" cy="6083300"/>
          </a:xfrm>
        </p:spPr>
        <p:txBody>
          <a:bodyPr/>
          <a:lstStyle/>
          <a:p>
            <a:pPr algn="r"/>
            <a:r>
              <a:rPr lang="en-GB" sz="3600" smtClean="0"/>
              <a:t/>
            </a:r>
            <a:br>
              <a:rPr lang="en-GB" sz="3600" smtClean="0"/>
            </a:br>
            <a:r>
              <a:rPr lang="it-IT" sz="3200" smtClean="0"/>
              <a:t>Risultati</a:t>
            </a:r>
            <a:br>
              <a:rPr lang="it-IT" sz="3200" smtClean="0"/>
            </a:br>
            <a:r>
              <a:rPr lang="it-IT" sz="3200" smtClean="0"/>
              <a:t/>
            </a:r>
            <a:br>
              <a:rPr lang="it-IT" sz="3200" smtClean="0"/>
            </a:br>
            <a:r>
              <a:rPr lang="it-IT" sz="3200" smtClean="0">
                <a:solidFill>
                  <a:srgbClr val="C00000"/>
                </a:solidFill>
              </a:rPr>
              <a:t>Il </a:t>
            </a:r>
            <a:r>
              <a:rPr lang="it-IT" sz="3200" i="1" smtClean="0">
                <a:solidFill>
                  <a:srgbClr val="C00000"/>
                </a:solidFill>
              </a:rPr>
              <a:t>Test dei Punti Attivi</a:t>
            </a:r>
            <a:r>
              <a:rPr lang="it-IT" sz="3200" smtClean="0">
                <a:solidFill>
                  <a:srgbClr val="C00000"/>
                </a:solidFill>
              </a:rPr>
              <a:t> conferma </a:t>
            </a:r>
            <a:br>
              <a:rPr lang="it-IT" sz="3200" smtClean="0">
                <a:solidFill>
                  <a:srgbClr val="C00000"/>
                </a:solidFill>
              </a:rPr>
            </a:br>
            <a:r>
              <a:rPr lang="it-IT" sz="3200" smtClean="0">
                <a:solidFill>
                  <a:srgbClr val="C00000"/>
                </a:solidFill>
              </a:rPr>
              <a:t>la sua temporanea attività terapeutica</a:t>
            </a:r>
            <a:br>
              <a:rPr lang="it-IT" sz="3200" smtClean="0">
                <a:solidFill>
                  <a:srgbClr val="C00000"/>
                </a:solidFill>
              </a:rPr>
            </a:br>
            <a:r>
              <a:rPr lang="it-IT" sz="3200" smtClean="0">
                <a:solidFill>
                  <a:srgbClr val="C00000"/>
                </a:solidFill>
              </a:rPr>
              <a:t>(positivo + fortemente positiva ++) dei</a:t>
            </a:r>
            <a:br>
              <a:rPr lang="it-IT" sz="3200" smtClean="0">
                <a:solidFill>
                  <a:srgbClr val="C00000"/>
                </a:solidFill>
              </a:rPr>
            </a:br>
            <a:r>
              <a:rPr lang="it-IT" sz="3200" smtClean="0">
                <a:solidFill>
                  <a:srgbClr val="C00000"/>
                </a:solidFill>
              </a:rPr>
              <a:t>punti classici di agopuntura e punti auricolari</a:t>
            </a:r>
            <a:br>
              <a:rPr lang="it-IT" sz="3200" smtClean="0">
                <a:solidFill>
                  <a:srgbClr val="C00000"/>
                </a:solidFill>
              </a:rPr>
            </a:br>
            <a:r>
              <a:rPr lang="it-IT" sz="3200" smtClean="0">
                <a:solidFill>
                  <a:srgbClr val="C00000"/>
                </a:solidFill>
              </a:rPr>
              <a:t>in </a:t>
            </a:r>
            <a:r>
              <a:rPr lang="it-IT" sz="3200" smtClean="0"/>
              <a:t>250 casi su 260</a:t>
            </a:r>
            <a:r>
              <a:rPr lang="it-IT" sz="3200" smtClean="0">
                <a:solidFill>
                  <a:srgbClr val="C00000"/>
                </a:solidFill>
              </a:rPr>
              <a:t>, uguale al 96.15% </a:t>
            </a:r>
            <a:br>
              <a:rPr lang="it-IT" sz="3200" smtClean="0">
                <a:solidFill>
                  <a:srgbClr val="C00000"/>
                </a:solidFill>
              </a:rPr>
            </a:br>
            <a:r>
              <a:rPr lang="it-IT" sz="3200" smtClean="0">
                <a:solidFill>
                  <a:srgbClr val="C00000"/>
                </a:solidFill>
              </a:rPr>
              <a:t>statisticamente significativo.</a:t>
            </a:r>
            <a:br>
              <a:rPr lang="it-IT" sz="3200" smtClean="0">
                <a:solidFill>
                  <a:srgbClr val="C00000"/>
                </a:solidFill>
              </a:rPr>
            </a:br>
            <a:r>
              <a:rPr lang="it-IT" smtClean="0"/>
              <a:t/>
            </a:r>
            <a:br>
              <a:rPr lang="it-IT" smtClean="0"/>
            </a:br>
            <a:endParaRPr lang="en-GB" smtClean="0"/>
          </a:p>
        </p:txBody>
      </p:sp>
      <p:sp>
        <p:nvSpPr>
          <p:cNvPr id="5" name="Rectangle 4"/>
          <p:cNvSpPr/>
          <p:nvPr/>
        </p:nvSpPr>
        <p:spPr>
          <a:xfrm>
            <a:off x="4286250" y="6286500"/>
            <a:ext cx="428625" cy="357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5540" name="Rettangolo 3"/>
          <p:cNvSpPr>
            <a:spLocks noChangeArrowheads="1"/>
          </p:cNvSpPr>
          <p:nvPr/>
        </p:nvSpPr>
        <p:spPr bwMode="auto">
          <a:xfrm>
            <a:off x="7970838" y="6519863"/>
            <a:ext cx="1173162" cy="338137"/>
          </a:xfrm>
          <a:prstGeom prst="rect">
            <a:avLst/>
          </a:prstGeom>
          <a:noFill/>
          <a:ln w="9525">
            <a:noFill/>
            <a:miter lim="800000"/>
            <a:headEnd/>
            <a:tailEnd/>
          </a:ln>
        </p:spPr>
        <p:txBody>
          <a:bodyPr wrap="none">
            <a:spAutoFit/>
          </a:bodyPr>
          <a:lstStyle/>
          <a:p>
            <a:pPr algn="r"/>
            <a:r>
              <a:rPr lang="en-GB" sz="1600"/>
              <a:t>bibliografia</a:t>
            </a:r>
            <a:endParaRPr lang="en-GB"/>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57188" y="3000375"/>
            <a:ext cx="8229600" cy="1143000"/>
          </a:xfrm>
          <a:prstGeom prst="rect">
            <a:avLst/>
          </a:prstGeom>
          <a:solidFill>
            <a:srgbClr val="FF0000"/>
          </a:solidFill>
          <a:ln w="19050">
            <a:solidFill>
              <a:srgbClr val="FF0000"/>
            </a:solidFill>
            <a:miter lim="800000"/>
            <a:headEnd/>
            <a:tailEnd/>
          </a:ln>
        </p:spPr>
        <p:txBody>
          <a:bodyPr anchor="ctr"/>
          <a:lstStyle/>
          <a:p>
            <a:pPr algn="ctr">
              <a:defRPr/>
            </a:pPr>
            <a:r>
              <a:rPr lang="en-GB" sz="4400" dirty="0" err="1">
                <a:solidFill>
                  <a:schemeClr val="bg1"/>
                </a:solidFill>
                <a:latin typeface="+mj-lt"/>
                <a:ea typeface="+mj-ea"/>
                <a:cs typeface="+mj-cs"/>
              </a:rPr>
              <a:t>bibliografia</a:t>
            </a:r>
            <a:r>
              <a:rPr lang="en-GB" sz="4400" dirty="0">
                <a:solidFill>
                  <a:schemeClr val="bg1"/>
                </a:solidFill>
                <a:latin typeface="+mj-lt"/>
                <a:ea typeface="+mj-ea"/>
                <a:cs typeface="+mj-cs"/>
              </a:rPr>
              <a:t> </a:t>
            </a:r>
            <a:r>
              <a:rPr lang="en-GB" sz="4400" dirty="0" err="1">
                <a:solidFill>
                  <a:schemeClr val="bg1"/>
                </a:solidFill>
                <a:latin typeface="+mj-lt"/>
                <a:ea typeface="+mj-ea"/>
                <a:cs typeface="+mj-cs"/>
              </a:rPr>
              <a:t>essenziale</a:t>
            </a:r>
            <a:endParaRPr lang="en-GB" sz="4400" dirty="0">
              <a:solidFill>
                <a:schemeClr val="bg1"/>
              </a:solidFill>
              <a:latin typeface="+mj-lt"/>
              <a:ea typeface="+mj-ea"/>
              <a:cs typeface="+mj-cs"/>
            </a:endParaRPr>
          </a:p>
        </p:txBody>
      </p:sp>
    </p:spTree>
  </p:cSld>
  <p:clrMapOvr>
    <a:masterClrMapping/>
  </p:clrMapOvr>
  <p:transition>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ttangolo 2"/>
          <p:cNvSpPr>
            <a:spLocks noChangeArrowheads="1"/>
          </p:cNvSpPr>
          <p:nvPr/>
        </p:nvSpPr>
        <p:spPr bwMode="auto">
          <a:xfrm>
            <a:off x="8629650" y="6519863"/>
            <a:ext cx="514350" cy="338137"/>
          </a:xfrm>
          <a:prstGeom prst="rect">
            <a:avLst/>
          </a:prstGeom>
          <a:noFill/>
          <a:ln w="9525">
            <a:noFill/>
            <a:miter lim="800000"/>
            <a:headEnd/>
            <a:tailEnd/>
          </a:ln>
        </p:spPr>
        <p:txBody>
          <a:bodyPr wrap="none">
            <a:spAutoFit/>
          </a:bodyPr>
          <a:lstStyle/>
          <a:p>
            <a:pPr algn="r"/>
            <a:r>
              <a:rPr lang="en-GB" sz="1600" dirty="0">
                <a:solidFill>
                  <a:srgbClr val="FF0000"/>
                </a:solidFill>
              </a:rPr>
              <a:t>fine</a:t>
            </a:r>
            <a:endParaRPr lang="en-GB" dirty="0">
              <a:solidFill>
                <a:srgbClr val="FF0000"/>
              </a:solidFill>
            </a:endParaRPr>
          </a:p>
        </p:txBody>
      </p:sp>
      <p:graphicFrame>
        <p:nvGraphicFramePr>
          <p:cNvPr id="4" name="Table 3"/>
          <p:cNvGraphicFramePr>
            <a:graphicFrameLocks noGrp="1"/>
          </p:cNvGraphicFramePr>
          <p:nvPr/>
        </p:nvGraphicFramePr>
        <p:xfrm>
          <a:off x="285720" y="285728"/>
          <a:ext cx="8501122" cy="6215106"/>
        </p:xfrm>
        <a:graphic>
          <a:graphicData uri="http://schemas.openxmlformats.org/drawingml/2006/table">
            <a:tbl>
              <a:tblPr firstRow="1" bandRow="1">
                <a:tableStyleId>{5C22544A-7EE6-4342-B048-85BDC9FD1C3A}</a:tableStyleId>
              </a:tblPr>
              <a:tblGrid>
                <a:gridCol w="8501122"/>
              </a:tblGrid>
              <a:tr h="6215106">
                <a:tc>
                  <a:txBody>
                    <a:bodyPr/>
                    <a:lstStyle/>
                    <a:p>
                      <a:pPr>
                        <a:defRPr/>
                      </a:pPr>
                      <a:endParaRPr lang="en-GB" sz="1700" b="0" kern="1200" dirty="0" smtClean="0">
                        <a:solidFill>
                          <a:schemeClr val="tx1"/>
                        </a:solidFill>
                        <a:latin typeface="Arial" pitchFamily="34" charset="0"/>
                        <a:ea typeface="+mn-ea"/>
                        <a:cs typeface="Arial" pitchFamily="34" charset="0"/>
                      </a:endParaRPr>
                    </a:p>
                    <a:p>
                      <a:pPr>
                        <a:defRPr/>
                      </a:pPr>
                      <a:r>
                        <a:rPr lang="en-GB" sz="1700" b="0" kern="1200" dirty="0" smtClean="0">
                          <a:solidFill>
                            <a:schemeClr val="tx1"/>
                          </a:solidFill>
                          <a:latin typeface="Arial" pitchFamily="34" charset="0"/>
                          <a:ea typeface="+mn-ea"/>
                          <a:cs typeface="Arial" pitchFamily="34" charset="0"/>
                        </a:rPr>
                        <a:t>[1] </a:t>
                      </a:r>
                      <a:r>
                        <a:rPr lang="en-GB" sz="1700" b="0" kern="1200" dirty="0" err="1" smtClean="0">
                          <a:solidFill>
                            <a:schemeClr val="tx1"/>
                          </a:solidFill>
                          <a:latin typeface="Arial" pitchFamily="34" charset="0"/>
                          <a:ea typeface="+mn-ea"/>
                          <a:cs typeface="Arial" pitchFamily="34" charset="0"/>
                        </a:rPr>
                        <a:t>Marcelli</a:t>
                      </a:r>
                      <a:r>
                        <a:rPr lang="en-GB" sz="1700" b="0" kern="1200" dirty="0" smtClean="0">
                          <a:solidFill>
                            <a:schemeClr val="tx1"/>
                          </a:solidFill>
                          <a:latin typeface="Arial" pitchFamily="34" charset="0"/>
                          <a:ea typeface="+mn-ea"/>
                          <a:cs typeface="Arial" pitchFamily="34" charset="0"/>
                        </a:rPr>
                        <a:t> S. Acupuncture </a:t>
                      </a:r>
                      <a:r>
                        <a:rPr lang="en-GB" sz="1700" b="0" kern="1200" dirty="0" err="1" smtClean="0">
                          <a:solidFill>
                            <a:schemeClr val="tx1"/>
                          </a:solidFill>
                          <a:latin typeface="Arial" pitchFamily="34" charset="0"/>
                          <a:ea typeface="+mn-ea"/>
                          <a:cs typeface="Arial" pitchFamily="34" charset="0"/>
                        </a:rPr>
                        <a:t>Kinesiologic</a:t>
                      </a:r>
                      <a:r>
                        <a:rPr lang="en-GB" sz="1700" b="0" kern="1200" dirty="0" smtClean="0">
                          <a:solidFill>
                            <a:schemeClr val="tx1"/>
                          </a:solidFill>
                          <a:latin typeface="Arial" pitchFamily="34" charset="0"/>
                          <a:ea typeface="+mn-ea"/>
                          <a:cs typeface="Arial" pitchFamily="34" charset="0"/>
                        </a:rPr>
                        <a:t> Test (AKT). </a:t>
                      </a:r>
                      <a:r>
                        <a:rPr lang="en-GB" sz="1700" b="0" kern="1200" dirty="0" err="1" smtClean="0">
                          <a:solidFill>
                            <a:schemeClr val="tx1"/>
                          </a:solidFill>
                          <a:latin typeface="Arial" pitchFamily="34" charset="0"/>
                          <a:ea typeface="+mn-ea"/>
                          <a:cs typeface="Arial" pitchFamily="34" charset="0"/>
                        </a:rPr>
                        <a:t>Giornale</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Italiano</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di</a:t>
                      </a:r>
                      <a:r>
                        <a:rPr lang="en-GB" sz="1700" b="0" kern="1200" dirty="0" smtClean="0">
                          <a:solidFill>
                            <a:schemeClr val="tx1"/>
                          </a:solidFill>
                          <a:latin typeface="Arial" pitchFamily="34" charset="0"/>
                          <a:ea typeface="+mn-ea"/>
                          <a:cs typeface="Arial" pitchFamily="34" charset="0"/>
                        </a:rPr>
                        <a:t> Riflessoterapia ed </a:t>
                      </a:r>
                      <a:r>
                        <a:rPr lang="en-GB" sz="1700" b="0" kern="1200" dirty="0" err="1" smtClean="0">
                          <a:solidFill>
                            <a:schemeClr val="tx1"/>
                          </a:solidFill>
                          <a:latin typeface="Arial" pitchFamily="34" charset="0"/>
                          <a:ea typeface="+mn-ea"/>
                          <a:cs typeface="Arial" pitchFamily="34" charset="0"/>
                        </a:rPr>
                        <a:t>Agopuntura</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Anno</a:t>
                      </a:r>
                      <a:r>
                        <a:rPr lang="en-GB" sz="1700" b="0" kern="1200" dirty="0" smtClean="0">
                          <a:solidFill>
                            <a:schemeClr val="tx1"/>
                          </a:solidFill>
                          <a:latin typeface="Arial" pitchFamily="34" charset="0"/>
                          <a:ea typeface="+mn-ea"/>
                          <a:cs typeface="Arial" pitchFamily="34" charset="0"/>
                        </a:rPr>
                        <a:t> 5-2. </a:t>
                      </a:r>
                      <a:r>
                        <a:rPr lang="en-GB" sz="1700" b="0" kern="1200" dirty="0" err="1" smtClean="0">
                          <a:solidFill>
                            <a:schemeClr val="tx1"/>
                          </a:solidFill>
                          <a:latin typeface="Arial" pitchFamily="34" charset="0"/>
                          <a:ea typeface="+mn-ea"/>
                          <a:cs typeface="Arial" pitchFamily="34" charset="0"/>
                        </a:rPr>
                        <a:t>Cortina</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Torino</a:t>
                      </a:r>
                      <a:r>
                        <a:rPr lang="en-GB" sz="1700" b="0" kern="1200" dirty="0" smtClean="0">
                          <a:solidFill>
                            <a:schemeClr val="tx1"/>
                          </a:solidFill>
                          <a:latin typeface="Arial" pitchFamily="34" charset="0"/>
                          <a:ea typeface="+mn-ea"/>
                          <a:cs typeface="Arial" pitchFamily="34" charset="0"/>
                        </a:rPr>
                        <a:t> 1993.</a:t>
                      </a:r>
                      <a:r>
                        <a:rPr lang="it-IT" sz="1700" b="0" kern="1200" dirty="0" smtClean="0">
                          <a:solidFill>
                            <a:schemeClr val="tx1"/>
                          </a:solidFill>
                          <a:latin typeface="Arial" pitchFamily="34" charset="0"/>
                          <a:ea typeface="+mn-ea"/>
                          <a:cs typeface="Arial" pitchFamily="34" charset="0"/>
                        </a:rPr>
                        <a:t/>
                      </a:r>
                      <a:br>
                        <a:rPr lang="it-IT" sz="1700" b="0" kern="1200" dirty="0" smtClean="0">
                          <a:solidFill>
                            <a:schemeClr val="tx1"/>
                          </a:solidFill>
                          <a:latin typeface="Arial" pitchFamily="34" charset="0"/>
                          <a:ea typeface="+mn-ea"/>
                          <a:cs typeface="Arial" pitchFamily="34" charset="0"/>
                        </a:rPr>
                      </a:br>
                      <a:r>
                        <a:rPr lang="en-GB" sz="1700" b="0" kern="1200" dirty="0" smtClean="0">
                          <a:solidFill>
                            <a:schemeClr val="tx1"/>
                          </a:solidFill>
                          <a:latin typeface="Arial" pitchFamily="34" charset="0"/>
                          <a:ea typeface="+mn-ea"/>
                          <a:cs typeface="Arial" pitchFamily="34" charset="0"/>
                        </a:rPr>
                        <a:t>[2] </a:t>
                      </a:r>
                      <a:r>
                        <a:rPr lang="en-GB" sz="1700" b="0" kern="1200" dirty="0" err="1" smtClean="0">
                          <a:solidFill>
                            <a:schemeClr val="tx1"/>
                          </a:solidFill>
                          <a:latin typeface="Arial" pitchFamily="34" charset="0"/>
                          <a:ea typeface="+mn-ea"/>
                          <a:cs typeface="Arial" pitchFamily="34" charset="0"/>
                        </a:rPr>
                        <a:t>Marcelli</a:t>
                      </a:r>
                      <a:r>
                        <a:rPr lang="en-GB" sz="1700" b="0" kern="1200" dirty="0" smtClean="0">
                          <a:solidFill>
                            <a:schemeClr val="tx1"/>
                          </a:solidFill>
                          <a:latin typeface="Arial" pitchFamily="34" charset="0"/>
                          <a:ea typeface="+mn-ea"/>
                          <a:cs typeface="Arial" pitchFamily="34" charset="0"/>
                        </a:rPr>
                        <a:t> S. Il Test </a:t>
                      </a:r>
                      <a:r>
                        <a:rPr lang="en-GB" sz="1700" b="0" kern="1200" dirty="0" err="1" smtClean="0">
                          <a:solidFill>
                            <a:schemeClr val="tx1"/>
                          </a:solidFill>
                          <a:latin typeface="Arial" pitchFamily="34" charset="0"/>
                          <a:ea typeface="+mn-ea"/>
                          <a:cs typeface="Arial" pitchFamily="34" charset="0"/>
                        </a:rPr>
                        <a:t>dei</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Punti</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Attivi</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Cortina</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Torino</a:t>
                      </a:r>
                      <a:r>
                        <a:rPr lang="en-GB" sz="1700" b="0" kern="1200" dirty="0" smtClean="0">
                          <a:solidFill>
                            <a:schemeClr val="tx1"/>
                          </a:solidFill>
                          <a:latin typeface="Arial" pitchFamily="34" charset="0"/>
                          <a:ea typeface="+mn-ea"/>
                          <a:cs typeface="Arial" pitchFamily="34" charset="0"/>
                        </a:rPr>
                        <a:t> 1995.</a:t>
                      </a:r>
                      <a:r>
                        <a:rPr lang="it-IT" sz="1700" b="0" kern="1200" dirty="0" smtClean="0">
                          <a:solidFill>
                            <a:schemeClr val="tx1"/>
                          </a:solidFill>
                          <a:latin typeface="Arial" pitchFamily="34" charset="0"/>
                          <a:ea typeface="+mn-ea"/>
                          <a:cs typeface="Arial" pitchFamily="34" charset="0"/>
                        </a:rPr>
                        <a:t/>
                      </a:r>
                      <a:br>
                        <a:rPr lang="it-IT" sz="1700" b="0" kern="1200" dirty="0" smtClean="0">
                          <a:solidFill>
                            <a:schemeClr val="tx1"/>
                          </a:solidFill>
                          <a:latin typeface="Arial" pitchFamily="34" charset="0"/>
                          <a:ea typeface="+mn-ea"/>
                          <a:cs typeface="Arial" pitchFamily="34" charset="0"/>
                        </a:rPr>
                      </a:br>
                      <a:r>
                        <a:rPr lang="en-GB" sz="1700" b="0" dirty="0" smtClean="0">
                          <a:solidFill>
                            <a:schemeClr val="tx1"/>
                          </a:solidFill>
                          <a:latin typeface="Arial" pitchFamily="34" charset="0"/>
                          <a:cs typeface="Arial" pitchFamily="34" charset="0"/>
                        </a:rPr>
                        <a:t>[3] </a:t>
                      </a:r>
                      <a:r>
                        <a:rPr lang="en-GB" sz="1700" b="0" kern="1200" dirty="0" err="1" smtClean="0">
                          <a:solidFill>
                            <a:schemeClr val="tx1"/>
                          </a:solidFill>
                          <a:latin typeface="Arial" pitchFamily="34" charset="0"/>
                          <a:ea typeface="+mn-ea"/>
                          <a:cs typeface="Arial" pitchFamily="34" charset="0"/>
                        </a:rPr>
                        <a:t>Marcelli</a:t>
                      </a:r>
                      <a:r>
                        <a:rPr lang="en-GB" sz="1700" b="0" kern="1200" dirty="0" smtClean="0">
                          <a:solidFill>
                            <a:schemeClr val="tx1"/>
                          </a:solidFill>
                          <a:latin typeface="Arial" pitchFamily="34" charset="0"/>
                          <a:ea typeface="+mn-ea"/>
                          <a:cs typeface="Arial" pitchFamily="34" charset="0"/>
                        </a:rPr>
                        <a:t> S. Il Test </a:t>
                      </a:r>
                      <a:r>
                        <a:rPr lang="en-GB" sz="1700" b="0" kern="1200" dirty="0" err="1" smtClean="0">
                          <a:solidFill>
                            <a:schemeClr val="tx1"/>
                          </a:solidFill>
                          <a:latin typeface="Arial" pitchFamily="34" charset="0"/>
                          <a:ea typeface="+mn-ea"/>
                          <a:cs typeface="Arial" pitchFamily="34" charset="0"/>
                        </a:rPr>
                        <a:t>dei</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Punti</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Attivi</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Hoepli</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Milano</a:t>
                      </a:r>
                      <a:r>
                        <a:rPr lang="en-GB" sz="1700" b="0" kern="1200" dirty="0" smtClean="0">
                          <a:solidFill>
                            <a:schemeClr val="tx1"/>
                          </a:solidFill>
                          <a:latin typeface="Arial" pitchFamily="34" charset="0"/>
                          <a:ea typeface="+mn-ea"/>
                          <a:cs typeface="Arial" pitchFamily="34" charset="0"/>
                        </a:rPr>
                        <a:t> 2010. </a:t>
                      </a:r>
                    </a:p>
                    <a:p>
                      <a:pPr>
                        <a:defRPr/>
                      </a:pPr>
                      <a:r>
                        <a:rPr lang="en-GB" sz="1700" b="0" dirty="0" smtClean="0">
                          <a:solidFill>
                            <a:schemeClr val="tx1"/>
                          </a:solidFill>
                          <a:latin typeface="Arial" pitchFamily="34" charset="0"/>
                          <a:cs typeface="Arial" pitchFamily="34" charset="0"/>
                        </a:rPr>
                        <a:t>[4] </a:t>
                      </a:r>
                      <a:r>
                        <a:rPr lang="en-GB" sz="1700" b="0" dirty="0" err="1" smtClean="0">
                          <a:solidFill>
                            <a:schemeClr val="tx1"/>
                          </a:solidFill>
                          <a:latin typeface="Arial" pitchFamily="34" charset="0"/>
                          <a:cs typeface="Arial" pitchFamily="34" charset="0"/>
                        </a:rPr>
                        <a:t>Marcelli</a:t>
                      </a:r>
                      <a:r>
                        <a:rPr lang="en-GB" sz="1700" b="0" dirty="0" smtClean="0">
                          <a:solidFill>
                            <a:schemeClr val="tx1"/>
                          </a:solidFill>
                          <a:latin typeface="Arial" pitchFamily="34" charset="0"/>
                          <a:cs typeface="Arial" pitchFamily="34" charset="0"/>
                        </a:rPr>
                        <a:t> S. The Active Points Test, Singing Dragon, London-Philadelphia 2015. </a:t>
                      </a:r>
                      <a:r>
                        <a:rPr lang="en-GB" sz="1700" b="0" kern="1200" dirty="0" smtClean="0">
                          <a:solidFill>
                            <a:schemeClr val="tx1"/>
                          </a:solidFill>
                          <a:latin typeface="Arial" pitchFamily="34" charset="0"/>
                          <a:ea typeface="+mn-ea"/>
                          <a:cs typeface="Arial" pitchFamily="34" charset="0"/>
                        </a:rPr>
                        <a:t/>
                      </a:r>
                      <a:br>
                        <a:rPr lang="en-GB" sz="1700" b="0" kern="1200" dirty="0" smtClean="0">
                          <a:solidFill>
                            <a:schemeClr val="tx1"/>
                          </a:solidFill>
                          <a:latin typeface="Arial" pitchFamily="34" charset="0"/>
                          <a:ea typeface="+mn-ea"/>
                          <a:cs typeface="Arial" pitchFamily="34" charset="0"/>
                        </a:rPr>
                      </a:br>
                      <a:r>
                        <a:rPr lang="en-GB" sz="1700" b="0" dirty="0" smtClean="0">
                          <a:solidFill>
                            <a:schemeClr val="tx1"/>
                          </a:solidFill>
                          <a:latin typeface="Arial" pitchFamily="34" charset="0"/>
                          <a:cs typeface="Arial" pitchFamily="34" charset="0"/>
                        </a:rPr>
                        <a:t>[5] </a:t>
                      </a:r>
                      <a:r>
                        <a:rPr lang="en-GB" sz="1700" b="0" kern="1200" dirty="0" err="1" smtClean="0">
                          <a:solidFill>
                            <a:schemeClr val="tx1"/>
                          </a:solidFill>
                          <a:latin typeface="Arial" pitchFamily="34" charset="0"/>
                          <a:ea typeface="+mn-ea"/>
                          <a:cs typeface="Arial" pitchFamily="34" charset="0"/>
                        </a:rPr>
                        <a:t>Romoli</a:t>
                      </a:r>
                      <a:r>
                        <a:rPr lang="en-GB" sz="1700" b="0" kern="1200" dirty="0" smtClean="0">
                          <a:solidFill>
                            <a:schemeClr val="tx1"/>
                          </a:solidFill>
                          <a:latin typeface="Arial" pitchFamily="34" charset="0"/>
                          <a:ea typeface="+mn-ea"/>
                          <a:cs typeface="Arial" pitchFamily="34" charset="0"/>
                        </a:rPr>
                        <a:t> M. </a:t>
                      </a:r>
                      <a:r>
                        <a:rPr lang="en-GB" sz="1700" b="0" kern="1200" dirty="0" err="1" smtClean="0">
                          <a:solidFill>
                            <a:schemeClr val="tx1"/>
                          </a:solidFill>
                          <a:latin typeface="Arial" pitchFamily="34" charset="0"/>
                          <a:ea typeface="+mn-ea"/>
                          <a:cs typeface="Arial" pitchFamily="34" charset="0"/>
                        </a:rPr>
                        <a:t>Agopuntura</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auricolare</a:t>
                      </a:r>
                      <a:r>
                        <a:rPr lang="en-GB" sz="1700" b="0" kern="1200" dirty="0" smtClean="0">
                          <a:solidFill>
                            <a:schemeClr val="tx1"/>
                          </a:solidFill>
                          <a:latin typeface="Arial" pitchFamily="34" charset="0"/>
                          <a:ea typeface="+mn-ea"/>
                          <a:cs typeface="Arial" pitchFamily="34" charset="0"/>
                        </a:rPr>
                        <a:t>. UTET, </a:t>
                      </a:r>
                      <a:r>
                        <a:rPr lang="en-GB" sz="1700" b="0" kern="1200" dirty="0" err="1" smtClean="0">
                          <a:solidFill>
                            <a:schemeClr val="tx1"/>
                          </a:solidFill>
                          <a:latin typeface="Arial" pitchFamily="34" charset="0"/>
                          <a:ea typeface="+mn-ea"/>
                          <a:cs typeface="Arial" pitchFamily="34" charset="0"/>
                        </a:rPr>
                        <a:t>Torino</a:t>
                      </a:r>
                      <a:r>
                        <a:rPr lang="en-GB" sz="1700" b="0" kern="1200" dirty="0" smtClean="0">
                          <a:solidFill>
                            <a:schemeClr val="tx1"/>
                          </a:solidFill>
                          <a:latin typeface="Arial" pitchFamily="34" charset="0"/>
                          <a:ea typeface="+mn-ea"/>
                          <a:cs typeface="Arial" pitchFamily="34" charset="0"/>
                        </a:rPr>
                        <a:t> 2003.</a:t>
                      </a:r>
                      <a:r>
                        <a:rPr lang="it-IT" sz="1700" b="0" kern="1200" dirty="0" smtClean="0">
                          <a:solidFill>
                            <a:schemeClr val="tx1"/>
                          </a:solidFill>
                          <a:latin typeface="Arial" pitchFamily="34" charset="0"/>
                          <a:ea typeface="+mn-ea"/>
                          <a:cs typeface="Arial" pitchFamily="34" charset="0"/>
                        </a:rPr>
                        <a:t/>
                      </a:r>
                      <a:br>
                        <a:rPr lang="it-IT" sz="1700" b="0" kern="1200" dirty="0" smtClean="0">
                          <a:solidFill>
                            <a:schemeClr val="tx1"/>
                          </a:solidFill>
                          <a:latin typeface="Arial" pitchFamily="34" charset="0"/>
                          <a:ea typeface="+mn-ea"/>
                          <a:cs typeface="Arial" pitchFamily="34" charset="0"/>
                        </a:rPr>
                      </a:br>
                      <a:r>
                        <a:rPr lang="en-GB" sz="1700" b="0" kern="1200" dirty="0" smtClean="0">
                          <a:solidFill>
                            <a:schemeClr val="tx1"/>
                          </a:solidFill>
                          <a:latin typeface="Arial" pitchFamily="34" charset="0"/>
                          <a:ea typeface="+mn-ea"/>
                          <a:cs typeface="Arial" pitchFamily="34" charset="0"/>
                        </a:rPr>
                        <a:t>[6] </a:t>
                      </a:r>
                      <a:r>
                        <a:rPr lang="en-GB" sz="1700" b="0" kern="1200" dirty="0" err="1" smtClean="0">
                          <a:solidFill>
                            <a:schemeClr val="tx1"/>
                          </a:solidFill>
                          <a:latin typeface="Arial" pitchFamily="34" charset="0"/>
                          <a:ea typeface="+mn-ea"/>
                          <a:cs typeface="Arial" pitchFamily="34" charset="0"/>
                        </a:rPr>
                        <a:t>Romoli</a:t>
                      </a:r>
                      <a:r>
                        <a:rPr lang="en-GB" sz="1700" b="0" kern="1200" dirty="0" smtClean="0">
                          <a:solidFill>
                            <a:schemeClr val="tx1"/>
                          </a:solidFill>
                          <a:latin typeface="Arial" pitchFamily="34" charset="0"/>
                          <a:ea typeface="+mn-ea"/>
                          <a:cs typeface="Arial" pitchFamily="34" charset="0"/>
                        </a:rPr>
                        <a:t> M. Auricular acupuncture diagnosis. Elsevier, London 2009.</a:t>
                      </a:r>
                      <a:endParaRPr lang="it-IT" sz="1700" b="0" kern="1200" dirty="0" smtClean="0">
                        <a:solidFill>
                          <a:schemeClr val="tx1"/>
                        </a:solidFill>
                        <a:latin typeface="Arial" pitchFamily="34" charset="0"/>
                        <a:ea typeface="+mn-ea"/>
                        <a:cs typeface="Arial" pitchFamily="34" charset="0"/>
                      </a:endParaRPr>
                    </a:p>
                    <a:p>
                      <a:pPr>
                        <a:defRPr/>
                      </a:pPr>
                      <a:r>
                        <a:rPr lang="en-GB" sz="1700" b="0" kern="1200" dirty="0" smtClean="0">
                          <a:solidFill>
                            <a:schemeClr val="tx1"/>
                          </a:solidFill>
                          <a:latin typeface="Arial" pitchFamily="34" charset="0"/>
                          <a:ea typeface="+mn-ea"/>
                          <a:cs typeface="Arial" pitchFamily="34" charset="0"/>
                        </a:rPr>
                        <a:t>[7] </a:t>
                      </a:r>
                      <a:r>
                        <a:rPr lang="en-US" sz="1700" b="0" kern="1200" dirty="0" smtClean="0">
                          <a:solidFill>
                            <a:schemeClr val="tx1"/>
                          </a:solidFill>
                          <a:latin typeface="Arial" pitchFamily="34" charset="0"/>
                          <a:ea typeface="+mn-ea"/>
                          <a:cs typeface="Arial" pitchFamily="34" charset="0"/>
                        </a:rPr>
                        <a:t>Beijing College of Traditional Chinese Medicine. </a:t>
                      </a:r>
                      <a:r>
                        <a:rPr lang="en-GB" sz="1700" b="0" kern="1200" dirty="0" smtClean="0">
                          <a:solidFill>
                            <a:schemeClr val="tx1"/>
                          </a:solidFill>
                          <a:latin typeface="Arial" pitchFamily="34" charset="0"/>
                          <a:ea typeface="+mn-ea"/>
                          <a:cs typeface="Arial" pitchFamily="34" charset="0"/>
                        </a:rPr>
                        <a:t>Essentials of Chinese Acupuncture. </a:t>
                      </a:r>
                      <a:r>
                        <a:rPr lang="en-US" sz="1700" b="0" kern="1200" dirty="0" smtClean="0">
                          <a:solidFill>
                            <a:schemeClr val="tx1"/>
                          </a:solidFill>
                          <a:latin typeface="Arial" pitchFamily="34" charset="0"/>
                          <a:ea typeface="+mn-ea"/>
                          <a:cs typeface="Arial" pitchFamily="34" charset="0"/>
                        </a:rPr>
                        <a:t>Foreign Languages Press, Beijing 1993.</a:t>
                      </a:r>
                      <a:r>
                        <a:rPr lang="it-IT" sz="1700" b="0" kern="1200" dirty="0" smtClean="0">
                          <a:solidFill>
                            <a:schemeClr val="tx1"/>
                          </a:solidFill>
                          <a:latin typeface="Arial" pitchFamily="34" charset="0"/>
                          <a:ea typeface="+mn-ea"/>
                          <a:cs typeface="Arial" pitchFamily="34" charset="0"/>
                        </a:rPr>
                        <a:t/>
                      </a:r>
                      <a:br>
                        <a:rPr lang="it-IT" sz="1700" b="0" kern="1200" dirty="0" smtClean="0">
                          <a:solidFill>
                            <a:schemeClr val="tx1"/>
                          </a:solidFill>
                          <a:latin typeface="Arial" pitchFamily="34" charset="0"/>
                          <a:ea typeface="+mn-ea"/>
                          <a:cs typeface="Arial" pitchFamily="34" charset="0"/>
                        </a:rPr>
                      </a:br>
                      <a:r>
                        <a:rPr lang="en-GB" sz="1700" b="0" dirty="0" smtClean="0">
                          <a:solidFill>
                            <a:schemeClr val="tx1"/>
                          </a:solidFill>
                          <a:latin typeface="Arial" pitchFamily="34" charset="0"/>
                          <a:cs typeface="Arial" pitchFamily="34" charset="0"/>
                        </a:rPr>
                        <a:t>[8] </a:t>
                      </a:r>
                      <a:r>
                        <a:rPr lang="en-GB" sz="1700" b="0" kern="1200" dirty="0" smtClean="0">
                          <a:solidFill>
                            <a:schemeClr val="tx1"/>
                          </a:solidFill>
                          <a:latin typeface="Arial" pitchFamily="34" charset="0"/>
                          <a:ea typeface="+mn-ea"/>
                          <a:cs typeface="Arial" pitchFamily="34" charset="0"/>
                        </a:rPr>
                        <a:t>Wall P.D., </a:t>
                      </a:r>
                      <a:r>
                        <a:rPr lang="en-GB" sz="1700" b="0" kern="1200" dirty="0" err="1" smtClean="0">
                          <a:solidFill>
                            <a:schemeClr val="tx1"/>
                          </a:solidFill>
                          <a:latin typeface="Arial" pitchFamily="34" charset="0"/>
                          <a:ea typeface="+mn-ea"/>
                          <a:cs typeface="Arial" pitchFamily="34" charset="0"/>
                        </a:rPr>
                        <a:t>Melzack</a:t>
                      </a:r>
                      <a:r>
                        <a:rPr lang="en-GB" sz="1700" b="0" kern="1200" dirty="0" smtClean="0">
                          <a:solidFill>
                            <a:schemeClr val="tx1"/>
                          </a:solidFill>
                          <a:latin typeface="Arial" pitchFamily="34" charset="0"/>
                          <a:ea typeface="+mn-ea"/>
                          <a:cs typeface="Arial" pitchFamily="34" charset="0"/>
                        </a:rPr>
                        <a:t> R., On nature of </a:t>
                      </a:r>
                      <a:r>
                        <a:rPr lang="en-GB" sz="1700" b="0" kern="1200" dirty="0" err="1" smtClean="0">
                          <a:solidFill>
                            <a:schemeClr val="tx1"/>
                          </a:solidFill>
                          <a:latin typeface="Arial" pitchFamily="34" charset="0"/>
                          <a:ea typeface="+mn-ea"/>
                          <a:cs typeface="Arial" pitchFamily="34" charset="0"/>
                        </a:rPr>
                        <a:t>cutaneous</a:t>
                      </a:r>
                      <a:r>
                        <a:rPr lang="en-GB" sz="1700" b="0" kern="1200" dirty="0" smtClean="0">
                          <a:solidFill>
                            <a:schemeClr val="tx1"/>
                          </a:solidFill>
                          <a:latin typeface="Arial" pitchFamily="34" charset="0"/>
                          <a:ea typeface="+mn-ea"/>
                          <a:cs typeface="Arial" pitchFamily="34" charset="0"/>
                        </a:rPr>
                        <a:t> sensory mechanisms, Brain, 85:331, 1962. </a:t>
                      </a:r>
                      <a:r>
                        <a:rPr lang="it-IT" sz="1700" b="0" kern="1200" dirty="0" smtClean="0">
                          <a:solidFill>
                            <a:schemeClr val="tx1"/>
                          </a:solidFill>
                          <a:latin typeface="Arial" pitchFamily="34" charset="0"/>
                          <a:ea typeface="+mn-ea"/>
                          <a:cs typeface="Arial" pitchFamily="34" charset="0"/>
                        </a:rPr>
                        <a:t/>
                      </a:r>
                      <a:br>
                        <a:rPr lang="it-IT" sz="1700" b="0" kern="1200" dirty="0" smtClean="0">
                          <a:solidFill>
                            <a:schemeClr val="tx1"/>
                          </a:solidFill>
                          <a:latin typeface="Arial" pitchFamily="34" charset="0"/>
                          <a:ea typeface="+mn-ea"/>
                          <a:cs typeface="Arial" pitchFamily="34" charset="0"/>
                        </a:rPr>
                      </a:br>
                      <a:r>
                        <a:rPr lang="en-GB" sz="1700" b="0" dirty="0" smtClean="0">
                          <a:solidFill>
                            <a:schemeClr val="tx1"/>
                          </a:solidFill>
                          <a:latin typeface="Arial" pitchFamily="34" charset="0"/>
                          <a:cs typeface="Arial" pitchFamily="34" charset="0"/>
                        </a:rPr>
                        <a:t>[9] </a:t>
                      </a:r>
                      <a:r>
                        <a:rPr lang="en-GB" sz="1700" b="0" kern="1200" dirty="0" err="1" smtClean="0">
                          <a:solidFill>
                            <a:schemeClr val="tx1"/>
                          </a:solidFill>
                          <a:latin typeface="Arial" pitchFamily="34" charset="0"/>
                          <a:ea typeface="+mn-ea"/>
                          <a:cs typeface="Arial" pitchFamily="34" charset="0"/>
                        </a:rPr>
                        <a:t>Melzack</a:t>
                      </a:r>
                      <a:r>
                        <a:rPr lang="en-GB" sz="1700" b="0" kern="1200" dirty="0" smtClean="0">
                          <a:solidFill>
                            <a:schemeClr val="tx1"/>
                          </a:solidFill>
                          <a:latin typeface="Arial" pitchFamily="34" charset="0"/>
                          <a:ea typeface="+mn-ea"/>
                          <a:cs typeface="Arial" pitchFamily="34" charset="0"/>
                        </a:rPr>
                        <a:t> R., Wall P.D., Pain mechanisms: A new theory. Science, 150:171-9, 1965. </a:t>
                      </a:r>
                      <a:r>
                        <a:rPr lang="it-IT" sz="1700" b="0" kern="1200" dirty="0" smtClean="0">
                          <a:solidFill>
                            <a:schemeClr val="tx1"/>
                          </a:solidFill>
                          <a:latin typeface="Arial" pitchFamily="34" charset="0"/>
                          <a:ea typeface="+mn-ea"/>
                          <a:cs typeface="Arial" pitchFamily="34" charset="0"/>
                        </a:rPr>
                        <a:t/>
                      </a:r>
                      <a:br>
                        <a:rPr lang="it-IT" sz="1700" b="0" kern="1200" dirty="0" smtClean="0">
                          <a:solidFill>
                            <a:schemeClr val="tx1"/>
                          </a:solidFill>
                          <a:latin typeface="Arial" pitchFamily="34" charset="0"/>
                          <a:ea typeface="+mn-ea"/>
                          <a:cs typeface="Arial" pitchFamily="34" charset="0"/>
                        </a:rPr>
                      </a:br>
                      <a:r>
                        <a:rPr lang="en-GB" sz="1700" b="0" dirty="0" smtClean="0">
                          <a:solidFill>
                            <a:schemeClr val="tx1"/>
                          </a:solidFill>
                          <a:latin typeface="Arial" pitchFamily="34" charset="0"/>
                          <a:cs typeface="Arial" pitchFamily="34" charset="0"/>
                        </a:rPr>
                        <a:t>[10] </a:t>
                      </a:r>
                      <a:r>
                        <a:rPr lang="en-GB" sz="1700" b="0" kern="1200" dirty="0" smtClean="0">
                          <a:solidFill>
                            <a:schemeClr val="tx1"/>
                          </a:solidFill>
                          <a:latin typeface="Arial" pitchFamily="34" charset="0"/>
                          <a:ea typeface="+mn-ea"/>
                          <a:cs typeface="Arial" pitchFamily="34" charset="0"/>
                        </a:rPr>
                        <a:t>Aphorisms by Hippocrates Translated by Francis Adams, </a:t>
                      </a:r>
                      <a:r>
                        <a:rPr lang="en-GB" sz="1700" b="0" kern="1200" dirty="0" err="1" smtClean="0">
                          <a:solidFill>
                            <a:schemeClr val="tx1"/>
                          </a:solidFill>
                          <a:latin typeface="Arial" pitchFamily="34" charset="0"/>
                          <a:ea typeface="+mn-ea"/>
                          <a:cs typeface="Arial" pitchFamily="34" charset="0"/>
                        </a:rPr>
                        <a:t>eBooks@Adelaide</a:t>
                      </a:r>
                      <a:r>
                        <a:rPr lang="en-GB" sz="1700" b="0" kern="1200" dirty="0" smtClean="0">
                          <a:solidFill>
                            <a:schemeClr val="tx1"/>
                          </a:solidFill>
                          <a:latin typeface="Arial" pitchFamily="34" charset="0"/>
                          <a:ea typeface="+mn-ea"/>
                          <a:cs typeface="Arial" pitchFamily="34" charset="0"/>
                        </a:rPr>
                        <a:t> 2007.</a:t>
                      </a:r>
                      <a:r>
                        <a:rPr lang="it-IT" sz="1700" b="0" kern="1200" dirty="0" smtClean="0">
                          <a:solidFill>
                            <a:schemeClr val="tx1"/>
                          </a:solidFill>
                          <a:latin typeface="Arial" pitchFamily="34" charset="0"/>
                          <a:ea typeface="+mn-ea"/>
                          <a:cs typeface="Arial" pitchFamily="34" charset="0"/>
                        </a:rPr>
                        <a:t/>
                      </a:r>
                      <a:br>
                        <a:rPr lang="it-IT" sz="1700" b="0" kern="1200" dirty="0" smtClean="0">
                          <a:solidFill>
                            <a:schemeClr val="tx1"/>
                          </a:solidFill>
                          <a:latin typeface="Arial" pitchFamily="34" charset="0"/>
                          <a:ea typeface="+mn-ea"/>
                          <a:cs typeface="Arial" pitchFamily="34" charset="0"/>
                        </a:rPr>
                      </a:br>
                      <a:r>
                        <a:rPr lang="en-GB" sz="1700" b="0" dirty="0" smtClean="0">
                          <a:solidFill>
                            <a:schemeClr val="tx1"/>
                          </a:solidFill>
                          <a:latin typeface="Arial" pitchFamily="34" charset="0"/>
                          <a:cs typeface="Arial" pitchFamily="34" charset="0"/>
                        </a:rPr>
                        <a:t>[11] </a:t>
                      </a:r>
                      <a:r>
                        <a:rPr lang="en-GB" sz="1700" b="0" kern="1200" dirty="0" smtClean="0">
                          <a:solidFill>
                            <a:schemeClr val="tx1"/>
                          </a:solidFill>
                          <a:latin typeface="Arial" pitchFamily="34" charset="0"/>
                          <a:ea typeface="+mn-ea"/>
                          <a:cs typeface="Arial" pitchFamily="34" charset="0"/>
                        </a:rPr>
                        <a:t>Super </a:t>
                      </a:r>
                      <a:r>
                        <a:rPr lang="en-GB" sz="1700" b="0" kern="1200" dirty="0" err="1" smtClean="0">
                          <a:solidFill>
                            <a:schemeClr val="tx1"/>
                          </a:solidFill>
                          <a:latin typeface="Arial" pitchFamily="34" charset="0"/>
                          <a:ea typeface="+mn-ea"/>
                          <a:cs typeface="Arial" pitchFamily="34" charset="0"/>
                        </a:rPr>
                        <a:t>Aphorismos</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Iacobi</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Fororivensis</a:t>
                      </a:r>
                      <a:r>
                        <a:rPr lang="en-GB" sz="1700" b="0" kern="1200" dirty="0" smtClean="0">
                          <a:solidFill>
                            <a:schemeClr val="tx1"/>
                          </a:solidFill>
                          <a:latin typeface="Arial" pitchFamily="34" charset="0"/>
                          <a:ea typeface="+mn-ea"/>
                          <a:cs typeface="Arial" pitchFamily="34" charset="0"/>
                        </a:rPr>
                        <a:t> Et </a:t>
                      </a:r>
                      <a:r>
                        <a:rPr lang="en-GB" sz="1700" b="0" kern="1200" dirty="0" err="1" smtClean="0">
                          <a:solidFill>
                            <a:schemeClr val="tx1"/>
                          </a:solidFill>
                          <a:latin typeface="Arial" pitchFamily="34" charset="0"/>
                          <a:ea typeface="+mn-ea"/>
                          <a:cs typeface="Arial" pitchFamily="34" charset="0"/>
                        </a:rPr>
                        <a:t>Galeni</a:t>
                      </a:r>
                      <a:r>
                        <a:rPr lang="en-GB" sz="1700" b="0" kern="1200" dirty="0" smtClean="0">
                          <a:solidFill>
                            <a:schemeClr val="tx1"/>
                          </a:solidFill>
                          <a:latin typeface="Arial" pitchFamily="34" charset="0"/>
                          <a:ea typeface="+mn-ea"/>
                          <a:cs typeface="Arial" pitchFamily="34" charset="0"/>
                        </a:rPr>
                        <a:t> Super </a:t>
                      </a:r>
                      <a:r>
                        <a:rPr lang="en-GB" sz="1700" b="0" kern="1200" dirty="0" err="1" smtClean="0">
                          <a:solidFill>
                            <a:schemeClr val="tx1"/>
                          </a:solidFill>
                          <a:latin typeface="Arial" pitchFamily="34" charset="0"/>
                          <a:ea typeface="+mn-ea"/>
                          <a:cs typeface="Arial" pitchFamily="34" charset="0"/>
                        </a:rPr>
                        <a:t>Eismos</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Commentarios</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Venetii</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Apud</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Iuntas</a:t>
                      </a:r>
                      <a:r>
                        <a:rPr lang="en-GB" sz="1700" b="0" kern="1200" dirty="0" smtClean="0">
                          <a:solidFill>
                            <a:schemeClr val="tx1"/>
                          </a:solidFill>
                          <a:latin typeface="Arial" pitchFamily="34" charset="0"/>
                          <a:ea typeface="+mn-ea"/>
                          <a:cs typeface="Arial" pitchFamily="34" charset="0"/>
                        </a:rPr>
                        <a:t> 1547. Google Book Search and Digitalization of books in the public domain.</a:t>
                      </a:r>
                      <a:r>
                        <a:rPr lang="it-IT" sz="1700" b="0" kern="1200" dirty="0" smtClean="0">
                          <a:solidFill>
                            <a:schemeClr val="tx1"/>
                          </a:solidFill>
                          <a:latin typeface="Arial" pitchFamily="34" charset="0"/>
                          <a:ea typeface="+mn-ea"/>
                          <a:cs typeface="Arial" pitchFamily="34" charset="0"/>
                        </a:rPr>
                        <a:t/>
                      </a:r>
                      <a:br>
                        <a:rPr lang="it-IT" sz="1700" b="0" kern="1200" dirty="0" smtClean="0">
                          <a:solidFill>
                            <a:schemeClr val="tx1"/>
                          </a:solidFill>
                          <a:latin typeface="Arial" pitchFamily="34" charset="0"/>
                          <a:ea typeface="+mn-ea"/>
                          <a:cs typeface="Arial" pitchFamily="34" charset="0"/>
                        </a:rPr>
                      </a:br>
                      <a:r>
                        <a:rPr lang="en-GB" sz="1700" b="0" dirty="0" smtClean="0">
                          <a:solidFill>
                            <a:schemeClr val="tx1"/>
                          </a:solidFill>
                          <a:latin typeface="Arial" pitchFamily="34" charset="0"/>
                          <a:cs typeface="Arial" pitchFamily="34" charset="0"/>
                        </a:rPr>
                        <a:t>[12] </a:t>
                      </a:r>
                      <a:r>
                        <a:rPr lang="en-GB" sz="1700" b="0" kern="1200" dirty="0" err="1" smtClean="0">
                          <a:solidFill>
                            <a:schemeClr val="tx1"/>
                          </a:solidFill>
                          <a:latin typeface="Arial" pitchFamily="34" charset="0"/>
                          <a:ea typeface="+mn-ea"/>
                          <a:cs typeface="Arial" pitchFamily="34" charset="0"/>
                        </a:rPr>
                        <a:t>Hippocratis</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Coi</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Aphorismi</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Notationibus</a:t>
                      </a:r>
                      <a:r>
                        <a:rPr lang="en-GB" sz="1700" b="0" kern="1200" dirty="0" smtClean="0">
                          <a:solidFill>
                            <a:schemeClr val="tx1"/>
                          </a:solidFill>
                          <a:latin typeface="Arial" pitchFamily="34" charset="0"/>
                          <a:ea typeface="+mn-ea"/>
                          <a:cs typeface="Arial" pitchFamily="34" charset="0"/>
                        </a:rPr>
                        <a:t> Variorum </a:t>
                      </a:r>
                      <a:r>
                        <a:rPr lang="en-GB" sz="1700" b="0" kern="1200" dirty="0" err="1" smtClean="0">
                          <a:solidFill>
                            <a:schemeClr val="tx1"/>
                          </a:solidFill>
                          <a:latin typeface="Arial" pitchFamily="34" charset="0"/>
                          <a:ea typeface="+mn-ea"/>
                          <a:cs typeface="Arial" pitchFamily="34" charset="0"/>
                        </a:rPr>
                        <a:t>Illustrati</a:t>
                      </a:r>
                      <a:r>
                        <a:rPr lang="en-GB" sz="1700" b="0" kern="1200" dirty="0" smtClean="0">
                          <a:solidFill>
                            <a:schemeClr val="tx1"/>
                          </a:solidFill>
                          <a:latin typeface="Arial" pitchFamily="34" charset="0"/>
                          <a:ea typeface="+mn-ea"/>
                          <a:cs typeface="Arial" pitchFamily="34" charset="0"/>
                        </a:rPr>
                        <a:t>. Vol. I. Jo. </a:t>
                      </a:r>
                      <a:r>
                        <a:rPr lang="en-GB" sz="1700" b="0" kern="1200" dirty="0" err="1" smtClean="0">
                          <a:solidFill>
                            <a:schemeClr val="tx1"/>
                          </a:solidFill>
                          <a:latin typeface="Arial" pitchFamily="34" charset="0"/>
                          <a:ea typeface="+mn-ea"/>
                          <a:cs typeface="Arial" pitchFamily="34" charset="0"/>
                        </a:rPr>
                        <a:t>Chr</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Rieger</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Hagae</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Comitum</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Apud</a:t>
                      </a:r>
                      <a:r>
                        <a:rPr lang="en-GB" sz="1700" b="0" kern="1200" dirty="0" smtClean="0">
                          <a:solidFill>
                            <a:schemeClr val="tx1"/>
                          </a:solidFill>
                          <a:latin typeface="Arial" pitchFamily="34" charset="0"/>
                          <a:ea typeface="+mn-ea"/>
                          <a:cs typeface="Arial" pitchFamily="34" charset="0"/>
                        </a:rPr>
                        <a:t> </a:t>
                      </a:r>
                      <a:r>
                        <a:rPr lang="en-GB" sz="1700" b="0" kern="1200" dirty="0" err="1" smtClean="0">
                          <a:solidFill>
                            <a:schemeClr val="tx1"/>
                          </a:solidFill>
                          <a:latin typeface="Arial" pitchFamily="34" charset="0"/>
                          <a:ea typeface="+mn-ea"/>
                          <a:cs typeface="Arial" pitchFamily="34" charset="0"/>
                        </a:rPr>
                        <a:t>Petrum</a:t>
                      </a:r>
                      <a:r>
                        <a:rPr lang="en-GB" sz="1700" b="0" kern="1200" dirty="0" smtClean="0">
                          <a:solidFill>
                            <a:schemeClr val="tx1"/>
                          </a:solidFill>
                          <a:latin typeface="Arial" pitchFamily="34" charset="0"/>
                          <a:ea typeface="+mn-ea"/>
                          <a:cs typeface="Arial" pitchFamily="34" charset="0"/>
                        </a:rPr>
                        <a:t> Van </a:t>
                      </a:r>
                      <a:r>
                        <a:rPr lang="en-GB" sz="1700" b="0" kern="1200" dirty="0" err="1" smtClean="0">
                          <a:solidFill>
                            <a:schemeClr val="tx1"/>
                          </a:solidFill>
                          <a:latin typeface="Arial" pitchFamily="34" charset="0"/>
                          <a:ea typeface="+mn-ea"/>
                          <a:cs typeface="Arial" pitchFamily="34" charset="0"/>
                        </a:rPr>
                        <a:t>Cleef</a:t>
                      </a:r>
                      <a:r>
                        <a:rPr lang="en-GB" sz="1700" b="0" kern="1200" cap="small" dirty="0" smtClean="0">
                          <a:solidFill>
                            <a:schemeClr val="tx1"/>
                          </a:solidFill>
                          <a:latin typeface="Arial" pitchFamily="34" charset="0"/>
                          <a:ea typeface="+mn-ea"/>
                          <a:cs typeface="Arial" pitchFamily="34" charset="0"/>
                        </a:rPr>
                        <a:t> 1607. </a:t>
                      </a:r>
                      <a:r>
                        <a:rPr lang="en-GB" sz="1700" b="0" kern="1200" dirty="0" smtClean="0">
                          <a:solidFill>
                            <a:schemeClr val="tx1"/>
                          </a:solidFill>
                          <a:latin typeface="Arial" pitchFamily="34" charset="0"/>
                          <a:ea typeface="+mn-ea"/>
                          <a:cs typeface="Arial" pitchFamily="34" charset="0"/>
                        </a:rPr>
                        <a:t>Google Book Search and Digitalization of books in the public domain. </a:t>
                      </a:r>
                      <a:r>
                        <a:rPr lang="it-IT" sz="1700" b="0" kern="1200" dirty="0" smtClean="0">
                          <a:solidFill>
                            <a:schemeClr val="tx1"/>
                          </a:solidFill>
                          <a:latin typeface="Arial" pitchFamily="34" charset="0"/>
                          <a:ea typeface="+mn-ea"/>
                          <a:cs typeface="Arial" pitchFamily="34" charset="0"/>
                        </a:rPr>
                        <a:t/>
                      </a:r>
                      <a:br>
                        <a:rPr lang="it-IT" sz="1700" b="0" kern="1200" dirty="0" smtClean="0">
                          <a:solidFill>
                            <a:schemeClr val="tx1"/>
                          </a:solidFill>
                          <a:latin typeface="Arial" pitchFamily="34" charset="0"/>
                          <a:ea typeface="+mn-ea"/>
                          <a:cs typeface="Arial" pitchFamily="34" charset="0"/>
                        </a:rPr>
                      </a:br>
                      <a:r>
                        <a:rPr lang="en-GB" sz="1700" b="0" dirty="0" smtClean="0">
                          <a:solidFill>
                            <a:schemeClr val="tx1"/>
                          </a:solidFill>
                          <a:latin typeface="Arial" pitchFamily="34" charset="0"/>
                          <a:cs typeface="Arial" pitchFamily="34" charset="0"/>
                        </a:rPr>
                        <a:t>[13] </a:t>
                      </a:r>
                      <a:r>
                        <a:rPr lang="en-GB" sz="1700" b="0" kern="1200" dirty="0" smtClean="0">
                          <a:solidFill>
                            <a:schemeClr val="tx1"/>
                          </a:solidFill>
                          <a:latin typeface="Arial" pitchFamily="34" charset="0"/>
                          <a:ea typeface="+mn-ea"/>
                          <a:cs typeface="Arial" pitchFamily="34" charset="0"/>
                        </a:rPr>
                        <a:t>Low R. The non-</a:t>
                      </a:r>
                      <a:r>
                        <a:rPr lang="en-GB" sz="1700" b="0" kern="1200" dirty="0" err="1" smtClean="0">
                          <a:solidFill>
                            <a:schemeClr val="tx1"/>
                          </a:solidFill>
                          <a:latin typeface="Arial" pitchFamily="34" charset="0"/>
                          <a:ea typeface="+mn-ea"/>
                          <a:cs typeface="Arial" pitchFamily="34" charset="0"/>
                        </a:rPr>
                        <a:t>meridial</a:t>
                      </a:r>
                      <a:r>
                        <a:rPr lang="en-GB" sz="1700" b="0" kern="1200" dirty="0" smtClean="0">
                          <a:solidFill>
                            <a:schemeClr val="tx1"/>
                          </a:solidFill>
                          <a:latin typeface="Arial" pitchFamily="34" charset="0"/>
                          <a:ea typeface="+mn-ea"/>
                          <a:cs typeface="Arial" pitchFamily="34" charset="0"/>
                        </a:rPr>
                        <a:t> points of acupuncture. A guide to their location and therapeutic use. Thorson Publishing Group, Wellingborough 1988.</a:t>
                      </a:r>
                      <a:endParaRPr lang="it-IT" sz="1700" b="0" dirty="0">
                        <a:solidFill>
                          <a:schemeClr val="tx1"/>
                        </a:solidFill>
                      </a:endParaRPr>
                    </a:p>
                  </a:txBody>
                  <a:tcPr>
                    <a:solidFill>
                      <a:schemeClr val="bg1"/>
                    </a:solidFill>
                  </a:tcPr>
                </a:tc>
              </a:tr>
            </a:tbl>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142976" y="1727192"/>
            <a:ext cx="6786610" cy="2585323"/>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it-IT" sz="5400" dirty="0" smtClean="0"/>
          </a:p>
          <a:p>
            <a:pPr algn="ctr"/>
            <a:r>
              <a:rPr lang="it-IT" sz="5400" dirty="0" smtClean="0">
                <a:solidFill>
                  <a:srgbClr val="00B050"/>
                </a:solidFill>
              </a:rPr>
              <a:t>Grazie per l’attenzione!</a:t>
            </a:r>
            <a:endParaRPr lang="it-IT" sz="5400" dirty="0" smtClean="0">
              <a:solidFill>
                <a:srgbClr val="0070C0"/>
              </a:solidFill>
            </a:endParaRPr>
          </a:p>
          <a:p>
            <a:endParaRPr lang="it-IT" sz="54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5-Point Star 4"/>
          <p:cNvSpPr/>
          <p:nvPr/>
        </p:nvSpPr>
        <p:spPr>
          <a:xfrm>
            <a:off x="7562887" y="-1928862"/>
            <a:ext cx="271462" cy="2857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00"/>
              </a:solidFill>
            </a:endParaRPr>
          </a:p>
        </p:txBody>
      </p:sp>
      <p:sp>
        <p:nvSpPr>
          <p:cNvPr id="87" name="5-Point Star 4"/>
          <p:cNvSpPr/>
          <p:nvPr/>
        </p:nvSpPr>
        <p:spPr>
          <a:xfrm>
            <a:off x="6196044" y="-1928862"/>
            <a:ext cx="271462" cy="2857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00"/>
              </a:solidFill>
            </a:endParaRPr>
          </a:p>
        </p:txBody>
      </p:sp>
      <p:sp>
        <p:nvSpPr>
          <p:cNvPr id="145" name="5-Point Star 4"/>
          <p:cNvSpPr/>
          <p:nvPr/>
        </p:nvSpPr>
        <p:spPr>
          <a:xfrm>
            <a:off x="6848501" y="8143896"/>
            <a:ext cx="271462" cy="2857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00"/>
              </a:solidFill>
            </a:endParaRPr>
          </a:p>
        </p:txBody>
      </p:sp>
      <p:sp>
        <p:nvSpPr>
          <p:cNvPr id="203" name="5-Point Star 4"/>
          <p:cNvSpPr/>
          <p:nvPr/>
        </p:nvSpPr>
        <p:spPr>
          <a:xfrm>
            <a:off x="2919417" y="-1866930"/>
            <a:ext cx="271462" cy="2857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00"/>
              </a:solidFill>
            </a:endParaRPr>
          </a:p>
        </p:txBody>
      </p:sp>
      <p:sp>
        <p:nvSpPr>
          <p:cNvPr id="207" name="5-Point Star 4"/>
          <p:cNvSpPr/>
          <p:nvPr/>
        </p:nvSpPr>
        <p:spPr>
          <a:xfrm>
            <a:off x="1552574" y="-1866930"/>
            <a:ext cx="271462" cy="2857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00"/>
              </a:solidFill>
            </a:endParaRPr>
          </a:p>
        </p:txBody>
      </p:sp>
      <p:sp>
        <p:nvSpPr>
          <p:cNvPr id="229" name="5-Point Star 4"/>
          <p:cNvSpPr/>
          <p:nvPr/>
        </p:nvSpPr>
        <p:spPr>
          <a:xfrm>
            <a:off x="2205031" y="8205828"/>
            <a:ext cx="271462" cy="2857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00"/>
              </a:solidFill>
            </a:endParaRPr>
          </a:p>
        </p:txBody>
      </p:sp>
      <p:sp>
        <p:nvSpPr>
          <p:cNvPr id="161" name="TextBox 160"/>
          <p:cNvSpPr txBox="1"/>
          <p:nvPr/>
        </p:nvSpPr>
        <p:spPr>
          <a:xfrm>
            <a:off x="714348" y="2192246"/>
            <a:ext cx="7929618" cy="2308324"/>
          </a:xfrm>
          <a:prstGeom prst="rect">
            <a:avLst/>
          </a:prstGeom>
          <a:noFill/>
        </p:spPr>
        <p:txBody>
          <a:bodyPr wrap="square" rtlCol="0">
            <a:spAutoFit/>
          </a:bodyPr>
          <a:lstStyle/>
          <a:p>
            <a:pPr algn="ctr"/>
            <a:r>
              <a:rPr lang="it-IT" sz="4800" dirty="0" smtClean="0">
                <a:solidFill>
                  <a:srgbClr val="FF0000"/>
                </a:solidFill>
              </a:rPr>
              <a:t>Viva l’Italia!</a:t>
            </a:r>
          </a:p>
          <a:p>
            <a:pPr algn="ctr"/>
            <a:r>
              <a:rPr lang="it-IT" sz="4800" dirty="0" smtClean="0">
                <a:solidFill>
                  <a:srgbClr val="FF0000"/>
                </a:solidFill>
              </a:rPr>
              <a:t>madrepatria del</a:t>
            </a:r>
          </a:p>
          <a:p>
            <a:pPr algn="ctr"/>
            <a:r>
              <a:rPr lang="it-IT" sz="4800" smtClean="0">
                <a:solidFill>
                  <a:srgbClr val="FF0000"/>
                </a:solidFill>
              </a:rPr>
              <a:t>metodo scientifico </a:t>
            </a:r>
            <a:endParaRPr lang="it-IT" sz="4800" dirty="0" smtClean="0">
              <a:solidFill>
                <a:srgbClr val="FF0000"/>
              </a:solidFill>
            </a:endParaRPr>
          </a:p>
        </p:txBody>
      </p:sp>
      <p:pic>
        <p:nvPicPr>
          <p:cNvPr id="167" name="Picture 3">
            <a:hlinkClick r:id="rId3"/>
          </p:cNvPr>
          <p:cNvPicPr>
            <a:picLocks noChangeAspect="1" noChangeArrowheads="1"/>
          </p:cNvPicPr>
          <p:nvPr/>
        </p:nvPicPr>
        <p:blipFill>
          <a:blip r:embed="rId4"/>
          <a:srcRect/>
          <a:stretch>
            <a:fillRect/>
          </a:stretch>
        </p:blipFill>
        <p:spPr bwMode="auto">
          <a:xfrm>
            <a:off x="857224" y="500042"/>
            <a:ext cx="6961187" cy="1206500"/>
          </a:xfrm>
          <a:prstGeom prst="rect">
            <a:avLst/>
          </a:prstGeom>
          <a:noFill/>
          <a:ln w="9525">
            <a:noFill/>
            <a:miter lim="800000"/>
            <a:headEnd/>
            <a:tailEnd/>
          </a:ln>
          <a:effectLst/>
        </p:spPr>
      </p:pic>
      <p:pic>
        <p:nvPicPr>
          <p:cNvPr id="168" name="Picture 5">
            <a:hlinkClick r:id="rId5"/>
          </p:cNvPr>
          <p:cNvPicPr>
            <a:picLocks noChangeAspect="1" noChangeArrowheads="1"/>
          </p:cNvPicPr>
          <p:nvPr/>
        </p:nvPicPr>
        <p:blipFill>
          <a:blip r:embed="rId6"/>
          <a:srcRect/>
          <a:stretch>
            <a:fillRect/>
          </a:stretch>
        </p:blipFill>
        <p:spPr bwMode="auto">
          <a:xfrm>
            <a:off x="642910" y="4767282"/>
            <a:ext cx="7977187" cy="144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1-Tutto\1-My Webs\mioPC.meso.it\itdpa-cortina-1995.jpg"/>
          <p:cNvPicPr>
            <a:picLocks noChangeAspect="1" noChangeArrowheads="1"/>
          </p:cNvPicPr>
          <p:nvPr/>
        </p:nvPicPr>
        <p:blipFill>
          <a:blip r:embed="rId2" cstate="screen"/>
          <a:srcRect/>
          <a:stretch>
            <a:fillRect/>
          </a:stretch>
        </p:blipFill>
        <p:spPr bwMode="auto">
          <a:xfrm>
            <a:off x="-214346" y="-24"/>
            <a:ext cx="9592860" cy="6858024"/>
          </a:xfrm>
          <a:prstGeom prst="rect">
            <a:avLst/>
          </a:prstGeom>
          <a:noFill/>
        </p:spPr>
      </p:pic>
      <p:sp>
        <p:nvSpPr>
          <p:cNvPr id="3" name="CasellaDiTesto 2"/>
          <p:cNvSpPr txBox="1"/>
          <p:nvPr/>
        </p:nvSpPr>
        <p:spPr>
          <a:xfrm>
            <a:off x="2786050" y="6027003"/>
            <a:ext cx="1556836" cy="830997"/>
          </a:xfrm>
          <a:prstGeom prst="rect">
            <a:avLst/>
          </a:prstGeom>
          <a:solidFill>
            <a:schemeClr val="bg1"/>
          </a:solidFill>
          <a:ln>
            <a:solidFill>
              <a:srgbClr val="FF0000"/>
            </a:solidFill>
          </a:ln>
        </p:spPr>
        <p:txBody>
          <a:bodyPr wrap="none" rtlCol="0">
            <a:spAutoFit/>
          </a:bodyPr>
          <a:lstStyle/>
          <a:p>
            <a:pPr algn="ctr"/>
            <a:r>
              <a:rPr lang="it-IT" sz="4800" dirty="0" smtClean="0">
                <a:solidFill>
                  <a:srgbClr val="FF0000"/>
                </a:solidFill>
              </a:rPr>
              <a:t>1995</a:t>
            </a:r>
            <a:endParaRPr lang="it-IT" sz="4800" dirty="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1-Tutto\1-My Webs\mioPC.meso.it\ITDPA.jpg"/>
          <p:cNvPicPr>
            <a:picLocks noChangeAspect="1" noChangeArrowheads="1"/>
          </p:cNvPicPr>
          <p:nvPr/>
        </p:nvPicPr>
        <p:blipFill>
          <a:blip r:embed="rId2" cstate="screen"/>
          <a:srcRect/>
          <a:stretch>
            <a:fillRect/>
          </a:stretch>
        </p:blipFill>
        <p:spPr bwMode="auto">
          <a:xfrm>
            <a:off x="0" y="-11113"/>
            <a:ext cx="9144000" cy="6940551"/>
          </a:xfrm>
          <a:prstGeom prst="rect">
            <a:avLst/>
          </a:prstGeom>
          <a:noFill/>
          <a:ln w="9525">
            <a:noFill/>
            <a:miter lim="800000"/>
            <a:headEnd/>
            <a:tailEnd/>
          </a:ln>
        </p:spPr>
      </p:pic>
      <p:sp>
        <p:nvSpPr>
          <p:cNvPr id="4" name="CasellaDiTesto 3"/>
          <p:cNvSpPr txBox="1"/>
          <p:nvPr/>
        </p:nvSpPr>
        <p:spPr>
          <a:xfrm>
            <a:off x="2786050" y="6027003"/>
            <a:ext cx="1556836" cy="830997"/>
          </a:xfrm>
          <a:prstGeom prst="rect">
            <a:avLst/>
          </a:prstGeom>
          <a:solidFill>
            <a:schemeClr val="bg1"/>
          </a:solidFill>
          <a:ln>
            <a:solidFill>
              <a:srgbClr val="FF0000"/>
            </a:solidFill>
          </a:ln>
        </p:spPr>
        <p:txBody>
          <a:bodyPr wrap="none" rtlCol="0">
            <a:spAutoFit/>
          </a:bodyPr>
          <a:lstStyle/>
          <a:p>
            <a:pPr algn="ctr"/>
            <a:r>
              <a:rPr lang="it-IT" sz="4800" dirty="0" smtClean="0">
                <a:solidFill>
                  <a:srgbClr val="FF0000"/>
                </a:solidFill>
              </a:rPr>
              <a:t>2010</a:t>
            </a:r>
            <a:endParaRPr lang="it-IT" sz="4800"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1"/>
          <p:cNvSpPr>
            <a:spLocks noGrp="1"/>
          </p:cNvSpPr>
          <p:nvPr>
            <p:ph type="title"/>
          </p:nvPr>
        </p:nvSpPr>
        <p:spPr/>
        <p:txBody>
          <a:bodyPr/>
          <a:lstStyle/>
          <a:p>
            <a:endParaRPr lang="it-IT" smtClean="0"/>
          </a:p>
        </p:txBody>
      </p:sp>
      <p:pic>
        <p:nvPicPr>
          <p:cNvPr id="10243" name="Picture 2" descr="D:\1-Tutto\1-My Webs\mioPC.meso.it\tapt.jpg"/>
          <p:cNvPicPr>
            <a:picLocks noChangeAspect="1" noChangeArrowheads="1"/>
          </p:cNvPicPr>
          <p:nvPr/>
        </p:nvPicPr>
        <p:blipFill>
          <a:blip r:embed="rId2" cstate="screen"/>
          <a:srcRect/>
          <a:stretch>
            <a:fillRect/>
          </a:stretch>
        </p:blipFill>
        <p:spPr bwMode="auto">
          <a:xfrm>
            <a:off x="-71438" y="0"/>
            <a:ext cx="9450388" cy="6929438"/>
          </a:xfrm>
          <a:prstGeom prst="rect">
            <a:avLst/>
          </a:prstGeom>
          <a:noFill/>
          <a:ln w="9525">
            <a:noFill/>
            <a:miter lim="800000"/>
            <a:headEnd/>
            <a:tailEnd/>
          </a:ln>
        </p:spPr>
      </p:pic>
      <p:sp>
        <p:nvSpPr>
          <p:cNvPr id="5" name="CasellaDiTesto 4"/>
          <p:cNvSpPr txBox="1"/>
          <p:nvPr/>
        </p:nvSpPr>
        <p:spPr>
          <a:xfrm>
            <a:off x="2786050" y="6027003"/>
            <a:ext cx="1556837" cy="830997"/>
          </a:xfrm>
          <a:prstGeom prst="rect">
            <a:avLst/>
          </a:prstGeom>
          <a:solidFill>
            <a:schemeClr val="bg1"/>
          </a:solidFill>
          <a:ln>
            <a:solidFill>
              <a:srgbClr val="FF0000"/>
            </a:solidFill>
          </a:ln>
        </p:spPr>
        <p:txBody>
          <a:bodyPr wrap="none" rtlCol="0">
            <a:spAutoFit/>
          </a:bodyPr>
          <a:lstStyle/>
          <a:p>
            <a:pPr algn="ctr"/>
            <a:r>
              <a:rPr lang="it-IT" sz="4800" dirty="0" smtClean="0">
                <a:solidFill>
                  <a:srgbClr val="FF0000"/>
                </a:solidFill>
              </a:rPr>
              <a:t>2015</a:t>
            </a:r>
            <a:endParaRPr lang="it-IT" sz="4800"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3455</TotalTime>
  <Words>1167</Words>
  <Application>Microsoft Office PowerPoint</Application>
  <PresentationFormat>On-screen Show (4:3)</PresentationFormat>
  <Paragraphs>202</Paragraphs>
  <Slides>67</Slides>
  <Notes>6</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Slide 1</vt:lpstr>
      <vt:lpstr>22 dicembre 2014  Gentile Dr. Stefano Marcelli,  abbiamo notato che il suo articolo "Gross Anatomy and Acupuncture: a Comparative Approach to Reappraise the Meridian System" è molto interessante. Noi la consideriamo un pioniere nella ricerca in questo campo.  Cordiali Saluti,  Kwang-Sup Soh, PhD, Direttore Editoriale del Journal of Acupuncture and Meridian Studies. </vt:lpstr>
      <vt:lpstr>Slide 3</vt:lpstr>
      <vt:lpstr>Slide 4</vt:lpstr>
      <vt:lpstr>Slide 5</vt:lpstr>
      <vt:lpstr>Slide 6</vt:lpstr>
      <vt:lpstr>Slide 7</vt:lpstr>
      <vt:lpstr>Slide 8</vt:lpstr>
      <vt:lpstr>Slide 9</vt:lpstr>
      <vt:lpstr>Slide 10</vt:lpstr>
      <vt:lpstr>Nel 1986 l’autore cominciò a domandarsi perché terapie così differenti l’una dall’altra potessero avere la stessa efficacia nel combattere il dolore:   Agopuntura, Auricolopuntura, Mesoterapia,   Neuralterapia, Terapia Laser Infrarosso,  Infiltrazioni di Ossigeno Ozono, di Steroidi,   ogni tipo di Massaggio e Manipolazione e  chissà quante altre terapie...  Il solo elemento che queste terapie hanno in comune è LA CUTE, dato che tutte l’attraversano o semplicemente la toccano.</vt:lpstr>
      <vt:lpstr>Slide 12</vt:lpstr>
      <vt:lpstr>Slide 13</vt:lpstr>
      <vt:lpstr>Slide 14</vt:lpstr>
      <vt:lpstr>Slide 15</vt:lpstr>
      <vt:lpstr>Slide 16</vt:lpstr>
      <vt:lpstr>Slide 17</vt:lpstr>
      <vt:lpstr>Slide 18</vt:lpstr>
      <vt:lpstr>Infatti, il 46o (II) Aforisma di Ippocrate [10] recita:</vt:lpstr>
      <vt:lpstr>Slide 20</vt:lpstr>
      <vt:lpstr>Slide 21</vt:lpstr>
      <vt:lpstr>Slide 22</vt:lpstr>
      <vt:lpstr>Slide 23</vt:lpstr>
      <vt:lpstr>       </vt:lpstr>
      <vt:lpstr>Slide 25</vt:lpstr>
      <vt:lpstr>    La principale indicazione del Test dei Punti Attivi è il DOLORE CONTINUO E IN ATTO.    </vt:lpstr>
      <vt:lpstr>Slide 27</vt:lpstr>
      <vt:lpstr>Il Test dei Punti Attivi è un esame diagnostico:  non appartiene esclusivamente a una speciale disciplina, ma può essere usato con vantaggio in tutte le terapie manuali e di puntura (Tavola 3).</vt:lpstr>
      <vt:lpstr>Slide 29</vt:lpstr>
      <vt:lpstr>Slide 30</vt:lpstr>
      <vt:lpstr>ll Test dei Punti Attivi si svolge in una precisa sequenza di passi:   1. Classificazione del sintomo  2. Spiegazione e istruzioni al paziente  3. Ricerca dei punti dolorosi  4. Applicazione del test </vt:lpstr>
      <vt:lpstr>  Passo 1 Classificazione del sintomo  Dato che possiamo testare soltanto un dolore o altro sintomo continuo e in atto, fondamentalmente abbiamo bisogno di sapere se esso è spontaneo (il paziente non ha bisogno di evocarlo) o provocato damovimento, posizione o palpazione.   Questo perché se il dolore o altro sintomo è di tipo provocato dobbiamo chiedere al paziente di di evocarlo, per esempio ruotando la testa, allungando un braccio o altro movimento, mentre noi stiamo eseguendo il test.   </vt:lpstr>
      <vt:lpstr>Slide 33</vt:lpstr>
      <vt:lpstr>Slide 34</vt:lpstr>
      <vt:lpstr>Slide 35</vt:lpstr>
      <vt:lpstr>Slide 36</vt:lpstr>
      <vt:lpstr>Passo 2 Spiegazioni e istruzioni al paziente È davvero importante che i pazienti capiscano esattamente cos’è il test!   L’operatore che lo metterà in atto chiederà, per esempio:“Cara Maria, ora le farò un test. La sua collaborazione è molto importante, perché questo ci farà sapere in anticipo come lei risponderà alla terapia. Dove le dà fastidio in questo momento. La paziente risponderà: “Mi fa male qua (toccandosi un punto o un’area del gomito) quando alzo il braccio per pettinarmi i capelli”. E l’operatore chiudereà così: “Benissimo, ora io pizzicherò alcuni punti della sua pelle e lei mi dirà quando trovo un punto che è più doloroso degli altri. Mi faccia sapere se le faccio troppo male.”  </vt:lpstr>
      <vt:lpstr>E dopo aver trovato il punto più doloroso (o più punti) continuerà…  “Ora, mentre io pizzico il punto tra le mie dita (o “Io toccherò leggermente la pelle con la punta di un ago”), mi dica se il dolore che io le profoco fa diminuire o sparire il dolore della sua spalla. Le dovrebbe dirmi anche se non cambia o va peggio. Proverò un punto alla volta (dei punti dolorosi trovati), e tra tutti quelli che migliorano il suo sintomo, lei deve dirmi qual è il più efficace”. </vt:lpstr>
      <vt:lpstr>Passo 3 Cercare i punti più dolorosi  A causa dell’enorme quantità di libri sui punti dati per scontato come “attivi” (pur con scarsezza o assenza di prove),  per poter attuare al meglio il Test dei Punti Attivi l’autore ha un stabilito un criterio razionale per testarli e sceglierli meglio, criterio inteso a soddisfare i professionisti di ogni metodo terapeutico. </vt:lpstr>
      <vt:lpstr>Oltre 1000 punti classificati, ordinari (670) ed extra (387), di cui almeno 50 sono di uso corrente [13].   Approssimativamente 50 vie strade dell’energia, Canali Ordinari, Straordinari, Extraordinary, Luo, Luo Secondari e minori.   Almeno 10 punti dotati di  attività terapeutica tradizionalmente o“scientificamente”  accettata per ogni malattia  o sintomo.</vt:lpstr>
      <vt:lpstr>1. punti locali – uno o due punti tra i più dolorosi trovati sulla cute nel sito del sintomo (per esempio la cute sopra l’epicondilo nel gomito del tennista). GENERALMENTE SONO QUELLI INDICATI DAL PAZIENTE!  2. punti paravertebrali – i punti più dolorosi trovati sulle aree segmentali ai quali appartiene il sintomo (per esempio C5-T1 nel gomito del tennista).  3. punti riflessi – i punti più dolorosi corrispondenti in una o più mappe riflessologiche specifiche (per esempio i puntigomito e colonna cervicale sull’orecchio, cranio, naso, etc.).   4. tutti gli altri piunti – es. quelli individuati secondo una diagnosi di MTC, ovviamente anche qui i più dolorosi.</vt:lpstr>
      <vt:lpstr> I punti da testare sono i più dolorosi all’interno dell’area di esplorazione scelta. Essi saranno identificati attraverso un PINZAMENTO O PIZZICAMENTO METICOLOSO della cute, in accordo con il massaggio tecnico chiamato palper rouler o pincé roulé, che letteralmente significano “palpato rullato” and “pinzato rollato”, eseguito sollevando una piega cutanea tra pollice, indice e medio, prima di entrambe le mani per esplorare due linee vicine e parallele di punti. finita la ricerca a due mani, il punto o i punti più dolorosi sono testati con pollice e indice di una sola mano, quella dominante dell’operatore.</vt:lpstr>
      <vt:lpstr>Slide 43</vt:lpstr>
      <vt:lpstr>Slide 44</vt:lpstr>
      <vt:lpstr>Slide 45</vt:lpstr>
      <vt:lpstr>Slide 46</vt:lpstr>
      <vt:lpstr>Slide 47</vt:lpstr>
      <vt:lpstr> Pizzicare la pelle è possibile ovunque sul corpo, eccetto cranio, orecchio, palma, pianta ed estremità delle dita, dove il Test dei Punti Attivi è applicabile solo per mezzo di strumenti, come l’ago o il palpatore cutaneo.   È il caso dell’Auriculopuntura, ad esempio.  L’operatore cercherà i punti più dolorosi con un classico palpeur d’acciaio o a molla, o semplicemente con la punta di una penna a sfera scarica di inchiostro, o sofisticatamente con un detector elettronico della resistenza cutanea dei punti. Le zone auricolari su cui cercare i punti saranno quelle topograficamente corrispondenti al problema locale e ai corrispondenti segmenti paravertebrali (esempio: gomito e colonna cervicale C4-T1).</vt:lpstr>
      <vt:lpstr>Slide 49</vt:lpstr>
      <vt:lpstr>Slide 50</vt:lpstr>
      <vt:lpstr>Slide 51</vt:lpstr>
      <vt:lpstr>Slide 52</vt:lpstr>
      <vt:lpstr>Slide 53</vt:lpstr>
      <vt:lpstr>Passo 4.2 Applicazione del test su PUNTI AURICOLARI  Se il Test dei Punti Attivi deve essere attuatocon un ago (Needle Contac t Test), la punta deve essere messo in contatto con la cute perpendicolarmente. Al paziente deve essere richiesto di riferire se la manovra produce dei cambiamenti nella sua percezione del sintomo. L’ago dovrebbe provocare la fomazione di una fossetta, risultante dall’equilibrio tra la pressione esercitata dall’ago sul punto e la resistenza elastica della cute. Se la manovra è eseguita correttamente, il paziente deve sperimentare solo una leggera puntura superficiale senza disagio. L’autore raccomanda sempre agli operatori di procedere con delicatezza, specialmente ai neofiti di questo metodo e su pazienti che hanno paura di aghi e iniezioni.  </vt:lpstr>
      <vt:lpstr>Slide 55</vt:lpstr>
      <vt:lpstr>Slide 56</vt:lpstr>
      <vt:lpstr>Slide 57</vt:lpstr>
      <vt:lpstr>In accordo col 46° (II) Aforisma di Ippocrate, e la Teoria del Cancello sul Controllo del Dolore di Melzack e Wall, il secondo dolore, più potente, più violento ed efficace nell’attenuare la percezione del primo dolore, raggiunge il cervello IMMEDIATAMENTE, inondando la coscienza con il ricordo ancestrale di intrusione predatoria del corpo, forte pericolo per la salute, e perfino morte.</vt:lpstr>
      <vt:lpstr>In base ai risultati, i punti che migliorano il sintomo sono stati chiamati POSITIVI + e quelli che lo eliminano FORTEMENTE POSITIVI (++).</vt:lpstr>
      <vt:lpstr>Slide 60</vt:lpstr>
      <vt:lpstr>  La cute di pazienti con sintomo continuo e in atto, è stata sottoposta a palpazione manuale o contattodella punta di un ago sui punti d’agopuntura tradizionale e/o auricolari, rendendo i pazienti consapevoli della capacità terapeutica delle stimolazioni cutanee superficiali, ottenendo in 2-5 secondi un immediato miglioramento (punti positivi +), neutralizzazione (punti fortemente positivi +) o peggioramento (punti negative -) del sintomo.  Lo studio è stato condotto su 260 pazienti, di cui 156 femmine F (60%) e 104 maschi M (40%), con età media di circa 42 anni [3][4][5].     </vt:lpstr>
      <vt:lpstr>Sintomi continui e in atto al momento della consultazione furono suddivisi per apparato:  apparato locomotore, 144 casi, 55.38% apparato digestivo e masticatorio, 32 casi, 12.31% orecchio, naso, gola, app. respiratorio, 32 casi, 12.31% apparato cardiovascolare, 2 casi, 0.77% apparato neurosensoriale, 40 casi, 15.38% apparati vari, 10 casi, 3.85% </vt:lpstr>
      <vt:lpstr> Risultati  Il Test dei Punti Attivi conferma  la sua temporanea attività terapeutica (positivo + fortemente positiva ++) dei punti classici di agopuntura e punti auricolari in 250 casi su 260, uguale al 96.15%  statisticamente significativo.  </vt:lpstr>
      <vt:lpstr>Slide 64</vt:lpstr>
      <vt:lpstr>Slide 65</vt:lpstr>
      <vt:lpstr>Slide 66</vt:lpstr>
      <vt:lpstr>Slide 67</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of Active Points Test (APT) and Needle Contact Test (NCT): history and state of art</dc:title>
  <dc:creator>smarcelli</dc:creator>
  <cp:lastModifiedBy>smarcelli</cp:lastModifiedBy>
  <cp:revision>465</cp:revision>
  <dcterms:created xsi:type="dcterms:W3CDTF">2009-09-21T07:25:46Z</dcterms:created>
  <dcterms:modified xsi:type="dcterms:W3CDTF">2017-10-30T07:56:02Z</dcterms:modified>
</cp:coreProperties>
</file>